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03" r:id="rId4"/>
    <p:sldId id="304" r:id="rId5"/>
    <p:sldId id="318" r:id="rId6"/>
    <p:sldId id="305" r:id="rId7"/>
    <p:sldId id="308" r:id="rId8"/>
    <p:sldId id="306" r:id="rId9"/>
    <p:sldId id="307" r:id="rId10"/>
    <p:sldId id="277" r:id="rId11"/>
    <p:sldId id="264" r:id="rId12"/>
    <p:sldId id="309" r:id="rId13"/>
    <p:sldId id="266" r:id="rId14"/>
    <p:sldId id="314" r:id="rId15"/>
    <p:sldId id="311" r:id="rId16"/>
    <p:sldId id="312" r:id="rId17"/>
    <p:sldId id="270" r:id="rId18"/>
    <p:sldId id="276" r:id="rId19"/>
    <p:sldId id="271" r:id="rId20"/>
    <p:sldId id="321" r:id="rId21"/>
    <p:sldId id="274" r:id="rId22"/>
    <p:sldId id="275" r:id="rId23"/>
    <p:sldId id="315" r:id="rId24"/>
    <p:sldId id="319" r:id="rId25"/>
    <p:sldId id="280" r:id="rId26"/>
    <p:sldId id="283" r:id="rId27"/>
    <p:sldId id="313" r:id="rId28"/>
    <p:sldId id="291" r:id="rId29"/>
    <p:sldId id="320" r:id="rId30"/>
    <p:sldId id="278" r:id="rId31"/>
    <p:sldId id="316" r:id="rId32"/>
    <p:sldId id="294" r:id="rId33"/>
    <p:sldId id="301" r:id="rId34"/>
    <p:sldId id="289" r:id="rId35"/>
    <p:sldId id="290" r:id="rId36"/>
    <p:sldId id="296" r:id="rId37"/>
    <p:sldId id="297" r:id="rId38"/>
    <p:sldId id="302" r:id="rId39"/>
    <p:sldId id="299"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7" autoAdjust="0"/>
    <p:restoredTop sz="94660"/>
  </p:normalViewPr>
  <p:slideViewPr>
    <p:cSldViewPr snapToGrid="0">
      <p:cViewPr varScale="1">
        <p:scale>
          <a:sx n="92" d="100"/>
          <a:sy n="92" d="100"/>
        </p:scale>
        <p:origin x="80"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openxmlformats.org/officeDocument/2006/relationships/oleObject" Target="file:///\\fscluster2.ad.wku.edu\shared\CUSTOM-SHARED\FA-CON-BUDGET\FY%20Budgets%20(FY%202015-FY%202022)\2021-22%20Budget\Graphs\Expenditures%20by%20Major%20Classification%20FY22.xlsx"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63931139042403"/>
          <c:y val="0.13007361814339258"/>
          <c:w val="0.56904435858561153"/>
          <c:h val="0.82544618185249274"/>
        </c:manualLayout>
      </c:layout>
      <c:pieChart>
        <c:varyColors val="1"/>
        <c:ser>
          <c:idx val="0"/>
          <c:order val="0"/>
          <c:tx>
            <c:strRef>
              <c:f>Sheet1!$B$1</c:f>
              <c:strCache>
                <c:ptCount val="1"/>
                <c:pt idx="0">
                  <c:v>Total Proposed FY21 Budget</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3-4388-4BC2-8C64-9008FBA32BAD}"/>
              </c:ext>
            </c:extLst>
          </c:dPt>
          <c:dPt>
            <c:idx val="1"/>
            <c:bubble3D val="0"/>
            <c:spPr>
              <a:solidFill>
                <a:schemeClr val="tx1"/>
              </a:solidFill>
              <a:ln w="19050">
                <a:noFill/>
              </a:ln>
              <a:effectLst/>
            </c:spPr>
            <c:extLst>
              <c:ext xmlns:c16="http://schemas.microsoft.com/office/drawing/2014/chart" uri="{C3380CC4-5D6E-409C-BE32-E72D297353CC}">
                <c16:uniqueId val="{00000001-4388-4BC2-8C64-9008FBA32BAD}"/>
              </c:ext>
            </c:extLst>
          </c:dPt>
          <c:dPt>
            <c:idx val="2"/>
            <c:bubble3D val="0"/>
            <c:spPr>
              <a:solidFill>
                <a:schemeClr val="bg1">
                  <a:lumMod val="65000"/>
                </a:schemeClr>
              </a:solidFill>
              <a:ln w="19050">
                <a:noFill/>
              </a:ln>
              <a:effectLst/>
            </c:spPr>
            <c:extLst>
              <c:ext xmlns:c16="http://schemas.microsoft.com/office/drawing/2014/chart" uri="{C3380CC4-5D6E-409C-BE32-E72D297353CC}">
                <c16:uniqueId val="{00000002-4388-4BC2-8C64-9008FBA32BAD}"/>
              </c:ext>
            </c:extLst>
          </c:dPt>
          <c:dPt>
            <c:idx val="3"/>
            <c:bubble3D val="0"/>
            <c:spPr>
              <a:solidFill>
                <a:schemeClr val="accent4"/>
              </a:solidFill>
              <a:ln w="19050">
                <a:noFill/>
              </a:ln>
              <a:effectLst/>
            </c:spPr>
            <c:extLst>
              <c:ext xmlns:c16="http://schemas.microsoft.com/office/drawing/2014/chart" uri="{C3380CC4-5D6E-409C-BE32-E72D297353CC}">
                <c16:uniqueId val="{00000007-AD16-4B91-9D23-15D13F203CEF}"/>
              </c:ext>
            </c:extLst>
          </c:dPt>
          <c:dLbls>
            <c:dLbl>
              <c:idx val="0"/>
              <c:layout>
                <c:manualLayout>
                  <c:x val="0.18535518657993838"/>
                  <c:y val="6.355515259607355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88-4BC2-8C64-9008FBA32BAD}"/>
                </c:ext>
              </c:extLst>
            </c:dLbl>
            <c:dLbl>
              <c:idx val="1"/>
              <c:layout>
                <c:manualLayout>
                  <c:x val="-0.19156636670416197"/>
                  <c:y val="-5.624991575450970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88-4BC2-8C64-9008FBA32BAD}"/>
                </c:ext>
              </c:extLst>
            </c:dLbl>
            <c:dLbl>
              <c:idx val="2"/>
              <c:layout>
                <c:manualLayout>
                  <c:x val="-0.11337347777180032"/>
                  <c:y val="-0.1364553470524010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388-4BC2-8C64-9008FBA32BAD}"/>
                </c:ext>
              </c:extLst>
            </c:dLbl>
            <c:numFmt formatCode="_(&quot;$&quot;* #,##0_);_(&quot;$&quot;* \(#,##0\);_(&quot;$&quot;* &quot;-&quot;_);_(@_)"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Palatino Linotype" panose="02040502050505030304" pitchFamily="18"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Unrestricted E&amp;G</c:v>
                </c:pt>
                <c:pt idx="1">
                  <c:v>Restricted E&amp;G</c:v>
                </c:pt>
                <c:pt idx="2">
                  <c:v>Auxiliary Enterprises</c:v>
                </c:pt>
              </c:strCache>
            </c:strRef>
          </c:cat>
          <c:val>
            <c:numRef>
              <c:f>Sheet1!$B$2:$B$5</c:f>
              <c:numCache>
                <c:formatCode>General</c:formatCode>
                <c:ptCount val="4"/>
                <c:pt idx="0">
                  <c:v>301715525</c:v>
                </c:pt>
                <c:pt idx="1">
                  <c:v>57669000</c:v>
                </c:pt>
                <c:pt idx="2">
                  <c:v>16293845</c:v>
                </c:pt>
              </c:numCache>
            </c:numRef>
          </c:val>
          <c:extLst>
            <c:ext xmlns:c16="http://schemas.microsoft.com/office/drawing/2014/chart" uri="{C3380CC4-5D6E-409C-BE32-E72D297353CC}">
              <c16:uniqueId val="{00000000-4388-4BC2-8C64-9008FBA32BA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58916783257339"/>
          <c:y val="0.29034176606972018"/>
          <c:w val="0.32883903098253164"/>
          <c:h val="0.56720628528212425"/>
        </c:manualLayout>
      </c:layout>
      <c:pieChart>
        <c:varyColors val="1"/>
        <c:ser>
          <c:idx val="0"/>
          <c:order val="0"/>
          <c:tx>
            <c:strRef>
              <c:f>Sheet1!$B$1</c:f>
              <c:strCache>
                <c:ptCount val="1"/>
                <c:pt idx="0">
                  <c:v>FY21 Revenue Sources by Percentage</c:v>
                </c:pt>
              </c:strCache>
            </c:strRef>
          </c:tx>
          <c:spPr>
            <a:ln>
              <a:noFill/>
            </a:ln>
          </c:spPr>
          <c:dPt>
            <c:idx val="0"/>
            <c:bubble3D val="0"/>
            <c:spPr>
              <a:solidFill>
                <a:schemeClr val="tx1">
                  <a:lumMod val="65000"/>
                  <a:lumOff val="35000"/>
                </a:schemeClr>
              </a:solidFill>
              <a:ln w="19050">
                <a:noFill/>
              </a:ln>
              <a:effectLst/>
            </c:spPr>
            <c:extLst>
              <c:ext xmlns:c16="http://schemas.microsoft.com/office/drawing/2014/chart" uri="{C3380CC4-5D6E-409C-BE32-E72D297353CC}">
                <c16:uniqueId val="{00000001-FA95-481A-886C-F1219DD31E64}"/>
              </c:ext>
            </c:extLst>
          </c:dPt>
          <c:dPt>
            <c:idx val="1"/>
            <c:bubble3D val="0"/>
            <c:spPr>
              <a:solidFill>
                <a:schemeClr val="accent2"/>
              </a:solidFill>
              <a:ln w="19050">
                <a:noFill/>
              </a:ln>
              <a:effectLst/>
            </c:spPr>
            <c:extLst>
              <c:ext xmlns:c16="http://schemas.microsoft.com/office/drawing/2014/chart" uri="{C3380CC4-5D6E-409C-BE32-E72D297353CC}">
                <c16:uniqueId val="{00000003-FA95-481A-886C-F1219DD31E64}"/>
              </c:ext>
            </c:extLst>
          </c:dPt>
          <c:dPt>
            <c:idx val="2"/>
            <c:bubble3D val="0"/>
            <c:spPr>
              <a:solidFill>
                <a:schemeClr val="accent2">
                  <a:lumMod val="50000"/>
                </a:schemeClr>
              </a:solidFill>
              <a:ln w="19050">
                <a:noFill/>
              </a:ln>
              <a:effectLst/>
            </c:spPr>
            <c:extLst>
              <c:ext xmlns:c16="http://schemas.microsoft.com/office/drawing/2014/chart" uri="{C3380CC4-5D6E-409C-BE32-E72D297353CC}">
                <c16:uniqueId val="{00000005-FA95-481A-886C-F1219DD31E64}"/>
              </c:ext>
            </c:extLst>
          </c:dPt>
          <c:dPt>
            <c:idx val="3"/>
            <c:bubble3D val="0"/>
            <c:spPr>
              <a:solidFill>
                <a:schemeClr val="bg1">
                  <a:lumMod val="75000"/>
                </a:schemeClr>
              </a:solidFill>
              <a:ln w="19050">
                <a:noFill/>
              </a:ln>
              <a:effectLst/>
            </c:spPr>
            <c:extLst>
              <c:ext xmlns:c16="http://schemas.microsoft.com/office/drawing/2014/chart" uri="{C3380CC4-5D6E-409C-BE32-E72D297353CC}">
                <c16:uniqueId val="{00000007-FA95-481A-886C-F1219DD31E64}"/>
              </c:ext>
            </c:extLst>
          </c:dPt>
          <c:dPt>
            <c:idx val="4"/>
            <c:bubble3D val="0"/>
            <c:spPr>
              <a:solidFill>
                <a:srgbClr val="C00000"/>
              </a:solidFill>
              <a:ln w="19050">
                <a:noFill/>
              </a:ln>
              <a:effectLst/>
            </c:spPr>
            <c:extLst>
              <c:ext xmlns:c16="http://schemas.microsoft.com/office/drawing/2014/chart" uri="{C3380CC4-5D6E-409C-BE32-E72D297353CC}">
                <c16:uniqueId val="{00000009-FA95-481A-886C-F1219DD31E64}"/>
              </c:ext>
            </c:extLst>
          </c:dPt>
          <c:dPt>
            <c:idx val="5"/>
            <c:bubble3D val="0"/>
            <c:spPr>
              <a:solidFill>
                <a:schemeClr val="bg2">
                  <a:lumMod val="10000"/>
                </a:schemeClr>
              </a:solidFill>
              <a:ln w="19050">
                <a:noFill/>
              </a:ln>
              <a:effectLst/>
            </c:spPr>
            <c:extLst>
              <c:ext xmlns:c16="http://schemas.microsoft.com/office/drawing/2014/chart" uri="{C3380CC4-5D6E-409C-BE32-E72D297353CC}">
                <c16:uniqueId val="{0000000B-FA95-481A-886C-F1219DD31E64}"/>
              </c:ext>
            </c:extLst>
          </c:dPt>
          <c:dLbls>
            <c:dLbl>
              <c:idx val="0"/>
              <c:layout>
                <c:manualLayout>
                  <c:x val="3.531485837907581E-2"/>
                  <c:y val="1.3052940637384262E-2"/>
                </c:manualLayout>
              </c:layout>
              <c:tx>
                <c:rich>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Palatino Linotype" panose="02040502050505030304" pitchFamily="18" charset="0"/>
                        <a:ea typeface="+mn-ea"/>
                        <a:cs typeface="+mn-cs"/>
                      </a:defRPr>
                    </a:pPr>
                    <a:fld id="{B8FCBFC8-4038-4F78-81ED-F9A3B0662308}" type="CATEGORYNAME">
                      <a:rPr lang="en-US" sz="2400"/>
                      <a:pPr>
                        <a:defRPr sz="2400" b="1">
                          <a:solidFill>
                            <a:schemeClr val="tx1"/>
                          </a:solidFill>
                          <a:latin typeface="Palatino Linotype" panose="02040502050505030304" pitchFamily="18" charset="0"/>
                        </a:defRPr>
                      </a:pPr>
                      <a:t>[CATEGORY NAME]</a:t>
                    </a:fld>
                    <a:r>
                      <a:rPr lang="en-US" sz="2400" baseline="0" dirty="0"/>
                      <a:t>
48%</a:t>
                    </a:r>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Palatino Linotype" panose="02040502050505030304" pitchFamily="18"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2558627034576781"/>
                      <c:h val="0.21785357923794466"/>
                    </c:manualLayout>
                  </c15:layout>
                  <c15:dlblFieldTable/>
                  <c15:showDataLabelsRange val="0"/>
                </c:ext>
                <c:ext xmlns:c16="http://schemas.microsoft.com/office/drawing/2014/chart" uri="{C3380CC4-5D6E-409C-BE32-E72D297353CC}">
                  <c16:uniqueId val="{00000001-FA95-481A-886C-F1219DD31E64}"/>
                </c:ext>
              </c:extLst>
            </c:dLbl>
            <c:dLbl>
              <c:idx val="1"/>
              <c:layout>
                <c:manualLayout>
                  <c:x val="2.5224898842197006E-2"/>
                  <c:y val="1.305294063738434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A95-481A-886C-F1219DD31E64}"/>
                </c:ext>
              </c:extLst>
            </c:dLbl>
            <c:dLbl>
              <c:idx val="2"/>
              <c:layout>
                <c:manualLayout>
                  <c:x val="0"/>
                  <c:y val="-8.7019604249228936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A95-481A-886C-F1219DD31E64}"/>
                </c:ext>
              </c:extLst>
            </c:dLbl>
            <c:dLbl>
              <c:idx val="3"/>
              <c:layout>
                <c:manualLayout>
                  <c:x val="-3.9098593205405381E-2"/>
                  <c:y val="2.1754901062307234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A95-481A-886C-F1219DD31E64}"/>
                </c:ext>
              </c:extLst>
            </c:dLbl>
            <c:dLbl>
              <c:idx val="4"/>
              <c:layout>
                <c:manualLayout>
                  <c:x val="2.6486143784306856E-2"/>
                  <c:y val="-7.396666361184460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A95-481A-886C-F1219DD31E64}"/>
                </c:ext>
              </c:extLst>
            </c:dLbl>
            <c:dLbl>
              <c:idx val="5"/>
              <c:layout>
                <c:manualLayout>
                  <c:x val="0.15134939305318204"/>
                  <c:y val="-5.003627244330666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A95-481A-886C-F1219DD31E64}"/>
                </c:ext>
              </c:extLst>
            </c:dLbl>
            <c:spPr>
              <a:solidFill>
                <a:prstClr val="white"/>
              </a:solidFill>
              <a:ln>
                <a:no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Palatino Linotype" panose="02040502050505030304" pitchFamily="18" charset="0"/>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Sheet1!$A$2:$A$7</c:f>
              <c:strCache>
                <c:ptCount val="6"/>
                <c:pt idx="0">
                  <c:v>Tuition &amp; Fees</c:v>
                </c:pt>
                <c:pt idx="1">
                  <c:v>State Appropriations</c:v>
                </c:pt>
                <c:pt idx="2">
                  <c:v>Restricted Funds</c:v>
                </c:pt>
                <c:pt idx="3">
                  <c:v>Self-Generated Funds</c:v>
                </c:pt>
                <c:pt idx="4">
                  <c:v>Auxiliary Enterprises</c:v>
                </c:pt>
                <c:pt idx="5">
                  <c:v>Carry Forward Funds</c:v>
                </c:pt>
              </c:strCache>
            </c:strRef>
          </c:cat>
          <c:val>
            <c:numRef>
              <c:f>Sheet1!$B$2:$B$7</c:f>
              <c:numCache>
                <c:formatCode>0%</c:formatCode>
                <c:ptCount val="6"/>
                <c:pt idx="0">
                  <c:v>0.48</c:v>
                </c:pt>
                <c:pt idx="1">
                  <c:v>0.21</c:v>
                </c:pt>
                <c:pt idx="2">
                  <c:v>0.15</c:v>
                </c:pt>
                <c:pt idx="3">
                  <c:v>0.08</c:v>
                </c:pt>
                <c:pt idx="4">
                  <c:v>0.04</c:v>
                </c:pt>
                <c:pt idx="5">
                  <c:v>0.04</c:v>
                </c:pt>
              </c:numCache>
            </c:numRef>
          </c:val>
          <c:extLst>
            <c:ext xmlns:c16="http://schemas.microsoft.com/office/drawing/2014/chart" uri="{C3380CC4-5D6E-409C-BE32-E72D297353CC}">
              <c16:uniqueId val="{0000000C-FA95-481A-886C-F1219DD31E64}"/>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711656472614553E-2"/>
          <c:y val="3.5914010816902757E-2"/>
          <c:w val="0.92736617794344922"/>
          <c:h val="0.8803011855204077"/>
        </c:manualLayout>
      </c:layout>
      <c:lineChart>
        <c:grouping val="standard"/>
        <c:varyColors val="0"/>
        <c:ser>
          <c:idx val="0"/>
          <c:order val="0"/>
          <c:tx>
            <c:strRef>
              <c:f>Sheet1!$A$2</c:f>
              <c:strCache>
                <c:ptCount val="1"/>
                <c:pt idx="0">
                  <c:v>WKU Net General Funds per FTES</c:v>
                </c:pt>
              </c:strCache>
            </c:strRef>
          </c:tx>
          <c:spPr>
            <a:ln w="38100" cap="rnd">
              <a:solidFill>
                <a:srgbClr val="C00000"/>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A266-4FFF-8EFB-E741F8C45F5E}"/>
                </c:ext>
              </c:extLst>
            </c:dLbl>
            <c:dLbl>
              <c:idx val="2"/>
              <c:delete val="1"/>
              <c:extLst>
                <c:ext xmlns:c15="http://schemas.microsoft.com/office/drawing/2012/chart" uri="{CE6537A1-D6FC-4f65-9D91-7224C49458BB}"/>
                <c:ext xmlns:c16="http://schemas.microsoft.com/office/drawing/2014/chart" uri="{C3380CC4-5D6E-409C-BE32-E72D297353CC}">
                  <c16:uniqueId val="{00000001-A266-4FFF-8EFB-E741F8C45F5E}"/>
                </c:ext>
              </c:extLst>
            </c:dLbl>
            <c:dLbl>
              <c:idx val="3"/>
              <c:delete val="1"/>
              <c:extLst>
                <c:ext xmlns:c15="http://schemas.microsoft.com/office/drawing/2012/chart" uri="{CE6537A1-D6FC-4f65-9D91-7224C49458BB}"/>
                <c:ext xmlns:c16="http://schemas.microsoft.com/office/drawing/2014/chart" uri="{C3380CC4-5D6E-409C-BE32-E72D297353CC}">
                  <c16:uniqueId val="{00000002-A266-4FFF-8EFB-E741F8C45F5E}"/>
                </c:ext>
              </c:extLst>
            </c:dLbl>
            <c:dLbl>
              <c:idx val="4"/>
              <c:delete val="1"/>
              <c:extLst>
                <c:ext xmlns:c15="http://schemas.microsoft.com/office/drawing/2012/chart" uri="{CE6537A1-D6FC-4f65-9D91-7224C49458BB}"/>
                <c:ext xmlns:c16="http://schemas.microsoft.com/office/drawing/2014/chart" uri="{C3380CC4-5D6E-409C-BE32-E72D297353CC}">
                  <c16:uniqueId val="{00000003-A266-4FFF-8EFB-E741F8C45F5E}"/>
                </c:ext>
              </c:extLst>
            </c:dLbl>
            <c:dLbl>
              <c:idx val="5"/>
              <c:delete val="1"/>
              <c:extLst>
                <c:ext xmlns:c15="http://schemas.microsoft.com/office/drawing/2012/chart" uri="{CE6537A1-D6FC-4f65-9D91-7224C49458BB}"/>
                <c:ext xmlns:c16="http://schemas.microsoft.com/office/drawing/2014/chart" uri="{C3380CC4-5D6E-409C-BE32-E72D297353CC}">
                  <c16:uniqueId val="{00000004-A266-4FFF-8EFB-E741F8C45F5E}"/>
                </c:ext>
              </c:extLst>
            </c:dLbl>
            <c:dLbl>
              <c:idx val="6"/>
              <c:delete val="1"/>
              <c:extLst>
                <c:ext xmlns:c15="http://schemas.microsoft.com/office/drawing/2012/chart" uri="{CE6537A1-D6FC-4f65-9D91-7224C49458BB}"/>
                <c:ext xmlns:c16="http://schemas.microsoft.com/office/drawing/2014/chart" uri="{C3380CC4-5D6E-409C-BE32-E72D297353CC}">
                  <c16:uniqueId val="{00000005-A266-4FFF-8EFB-E741F8C45F5E}"/>
                </c:ext>
              </c:extLst>
            </c:dLbl>
            <c:dLbl>
              <c:idx val="7"/>
              <c:delete val="1"/>
              <c:extLst>
                <c:ext xmlns:c15="http://schemas.microsoft.com/office/drawing/2012/chart" uri="{CE6537A1-D6FC-4f65-9D91-7224C49458BB}"/>
                <c:ext xmlns:c16="http://schemas.microsoft.com/office/drawing/2014/chart" uri="{C3380CC4-5D6E-409C-BE32-E72D297353CC}">
                  <c16:uniqueId val="{00000006-A266-4FFF-8EFB-E741F8C45F5E}"/>
                </c:ext>
              </c:extLst>
            </c:dLbl>
            <c:dLbl>
              <c:idx val="8"/>
              <c:delete val="1"/>
              <c:extLst>
                <c:ext xmlns:c15="http://schemas.microsoft.com/office/drawing/2012/chart" uri="{CE6537A1-D6FC-4f65-9D91-7224C49458BB}"/>
                <c:ext xmlns:c16="http://schemas.microsoft.com/office/drawing/2014/chart" uri="{C3380CC4-5D6E-409C-BE32-E72D297353CC}">
                  <c16:uniqueId val="{00000007-A266-4FFF-8EFB-E741F8C45F5E}"/>
                </c:ext>
              </c:extLst>
            </c:dLbl>
            <c:dLbl>
              <c:idx val="9"/>
              <c:delete val="1"/>
              <c:extLst>
                <c:ext xmlns:c15="http://schemas.microsoft.com/office/drawing/2012/chart" uri="{CE6537A1-D6FC-4f65-9D91-7224C49458BB}"/>
                <c:ext xmlns:c16="http://schemas.microsoft.com/office/drawing/2014/chart" uri="{C3380CC4-5D6E-409C-BE32-E72D297353CC}">
                  <c16:uniqueId val="{00000008-A266-4FFF-8EFB-E741F8C45F5E}"/>
                </c:ext>
              </c:extLst>
            </c:dLbl>
            <c:dLbl>
              <c:idx val="10"/>
              <c:delete val="1"/>
              <c:extLst>
                <c:ext xmlns:c15="http://schemas.microsoft.com/office/drawing/2012/chart" uri="{CE6537A1-D6FC-4f65-9D91-7224C49458BB}"/>
                <c:ext xmlns:c16="http://schemas.microsoft.com/office/drawing/2014/chart" uri="{C3380CC4-5D6E-409C-BE32-E72D297353CC}">
                  <c16:uniqueId val="{00000009-A266-4FFF-8EFB-E741F8C45F5E}"/>
                </c:ext>
              </c:extLst>
            </c:dLbl>
            <c:dLbl>
              <c:idx val="11"/>
              <c:delete val="1"/>
              <c:extLst>
                <c:ext xmlns:c15="http://schemas.microsoft.com/office/drawing/2012/chart" uri="{CE6537A1-D6FC-4f65-9D91-7224C49458BB}"/>
                <c:ext xmlns:c16="http://schemas.microsoft.com/office/drawing/2014/chart" uri="{C3380CC4-5D6E-409C-BE32-E72D297353CC}">
                  <c16:uniqueId val="{0000000A-A266-4FFF-8EFB-E741F8C45F5E}"/>
                </c:ext>
              </c:extLst>
            </c:dLbl>
            <c:dLbl>
              <c:idx val="12"/>
              <c:delete val="1"/>
              <c:extLst>
                <c:ext xmlns:c15="http://schemas.microsoft.com/office/drawing/2012/chart" uri="{CE6537A1-D6FC-4f65-9D91-7224C49458BB}"/>
                <c:ext xmlns:c16="http://schemas.microsoft.com/office/drawing/2014/chart" uri="{C3380CC4-5D6E-409C-BE32-E72D297353CC}">
                  <c16:uniqueId val="{0000000B-A266-4FFF-8EFB-E741F8C45F5E}"/>
                </c:ext>
              </c:extLst>
            </c:dLbl>
            <c:dLbl>
              <c:idx val="13"/>
              <c:delete val="1"/>
              <c:extLst>
                <c:ext xmlns:c15="http://schemas.microsoft.com/office/drawing/2012/chart" uri="{CE6537A1-D6FC-4f65-9D91-7224C49458BB}"/>
                <c:ext xmlns:c16="http://schemas.microsoft.com/office/drawing/2014/chart" uri="{C3380CC4-5D6E-409C-BE32-E72D297353CC}">
                  <c16:uniqueId val="{0000000C-A266-4FFF-8EFB-E741F8C45F5E}"/>
                </c:ext>
              </c:extLst>
            </c:dLbl>
            <c:dLbl>
              <c:idx val="14"/>
              <c:delete val="1"/>
              <c:extLst>
                <c:ext xmlns:c15="http://schemas.microsoft.com/office/drawing/2012/chart" uri="{CE6537A1-D6FC-4f65-9D91-7224C49458BB}"/>
                <c:ext xmlns:c16="http://schemas.microsoft.com/office/drawing/2014/chart" uri="{C3380CC4-5D6E-409C-BE32-E72D297353CC}">
                  <c16:uniqueId val="{0000000D-A266-4FFF-8EFB-E741F8C45F5E}"/>
                </c:ext>
              </c:extLst>
            </c:dLbl>
            <c:dLbl>
              <c:idx val="15"/>
              <c:delete val="1"/>
              <c:extLst>
                <c:ext xmlns:c15="http://schemas.microsoft.com/office/drawing/2012/chart" uri="{CE6537A1-D6FC-4f65-9D91-7224C49458BB}"/>
                <c:ext xmlns:c16="http://schemas.microsoft.com/office/drawing/2014/chart" uri="{C3380CC4-5D6E-409C-BE32-E72D297353CC}">
                  <c16:uniqueId val="{0000000E-A266-4FFF-8EFB-E741F8C45F5E}"/>
                </c:ext>
              </c:extLst>
            </c:dLbl>
            <c:dLbl>
              <c:idx val="16"/>
              <c:delete val="1"/>
              <c:extLst>
                <c:ext xmlns:c15="http://schemas.microsoft.com/office/drawing/2012/chart" uri="{CE6537A1-D6FC-4f65-9D91-7224C49458BB}"/>
                <c:ext xmlns:c16="http://schemas.microsoft.com/office/drawing/2014/chart" uri="{C3380CC4-5D6E-409C-BE32-E72D297353CC}">
                  <c16:uniqueId val="{0000000F-A266-4FFF-8EFB-E741F8C45F5E}"/>
                </c:ext>
              </c:extLst>
            </c:dLbl>
            <c:dLbl>
              <c:idx val="17"/>
              <c:delete val="1"/>
              <c:extLst>
                <c:ext xmlns:c15="http://schemas.microsoft.com/office/drawing/2012/chart" uri="{CE6537A1-D6FC-4f65-9D91-7224C49458BB}"/>
                <c:ext xmlns:c16="http://schemas.microsoft.com/office/drawing/2014/chart" uri="{C3380CC4-5D6E-409C-BE32-E72D297353CC}">
                  <c16:uniqueId val="{00000010-A266-4FFF-8EFB-E741F8C45F5E}"/>
                </c:ext>
              </c:extLst>
            </c:dLbl>
            <c:dLbl>
              <c:idx val="18"/>
              <c:delete val="1"/>
              <c:extLst>
                <c:ext xmlns:c15="http://schemas.microsoft.com/office/drawing/2012/chart" uri="{CE6537A1-D6FC-4f65-9D91-7224C49458BB}"/>
                <c:ext xmlns:c16="http://schemas.microsoft.com/office/drawing/2014/chart" uri="{C3380CC4-5D6E-409C-BE32-E72D297353CC}">
                  <c16:uniqueId val="{00000011-A266-4FFF-8EFB-E741F8C45F5E}"/>
                </c:ext>
              </c:extLst>
            </c:dLbl>
            <c:dLbl>
              <c:idx val="19"/>
              <c:delete val="1"/>
              <c:extLst>
                <c:ext xmlns:c15="http://schemas.microsoft.com/office/drawing/2012/chart" uri="{CE6537A1-D6FC-4f65-9D91-7224C49458BB}"/>
                <c:ext xmlns:c16="http://schemas.microsoft.com/office/drawing/2014/chart" uri="{C3380CC4-5D6E-409C-BE32-E72D297353CC}">
                  <c16:uniqueId val="{00000012-A266-4FFF-8EFB-E741F8C45F5E}"/>
                </c:ext>
              </c:extLst>
            </c:dLbl>
            <c:dLbl>
              <c:idx val="20"/>
              <c:delete val="1"/>
              <c:extLst>
                <c:ext xmlns:c15="http://schemas.microsoft.com/office/drawing/2012/chart" uri="{CE6537A1-D6FC-4f65-9D91-7224C49458BB}"/>
                <c:ext xmlns:c16="http://schemas.microsoft.com/office/drawing/2014/chart" uri="{C3380CC4-5D6E-409C-BE32-E72D297353CC}">
                  <c16:uniqueId val="{00000013-A266-4FFF-8EFB-E741F8C45F5E}"/>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C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Sheet1!$B$1:$W$1</c:f>
              <c:strCache>
                <c:ptCount val="22"/>
                <c:pt idx="0">
                  <c:v>98/99</c:v>
                </c:pt>
                <c:pt idx="1">
                  <c:v>99/00</c:v>
                </c:pt>
                <c:pt idx="2">
                  <c:v>00/01</c:v>
                </c:pt>
                <c:pt idx="3">
                  <c:v>01/02</c:v>
                </c:pt>
                <c:pt idx="4">
                  <c:v>02/03</c:v>
                </c:pt>
                <c:pt idx="5">
                  <c:v>03/04</c:v>
                </c:pt>
                <c:pt idx="6">
                  <c:v>04/05</c:v>
                </c:pt>
                <c:pt idx="7">
                  <c:v>05/06</c:v>
                </c:pt>
                <c:pt idx="8">
                  <c:v>06/07</c:v>
                </c:pt>
                <c:pt idx="9">
                  <c:v>07/08</c:v>
                </c:pt>
                <c:pt idx="10">
                  <c:v>08/09</c:v>
                </c:pt>
                <c:pt idx="11">
                  <c:v>09/10</c:v>
                </c:pt>
                <c:pt idx="12">
                  <c:v>10/11</c:v>
                </c:pt>
                <c:pt idx="13">
                  <c:v>11/12</c:v>
                </c:pt>
                <c:pt idx="14">
                  <c:v>12/13</c:v>
                </c:pt>
                <c:pt idx="15">
                  <c:v>13/14</c:v>
                </c:pt>
                <c:pt idx="16">
                  <c:v>14/15</c:v>
                </c:pt>
                <c:pt idx="17">
                  <c:v>15/16</c:v>
                </c:pt>
                <c:pt idx="18">
                  <c:v>16/17</c:v>
                </c:pt>
                <c:pt idx="19">
                  <c:v>17/18</c:v>
                </c:pt>
                <c:pt idx="20">
                  <c:v>18/19</c:v>
                </c:pt>
                <c:pt idx="21">
                  <c:v>19/20</c:v>
                </c:pt>
              </c:strCache>
            </c:strRef>
          </c:cat>
          <c:val>
            <c:numRef>
              <c:f>Sheet1!$B$2:$W$2</c:f>
              <c:numCache>
                <c:formatCode>_("$"* #,##0_);_("$"* \(#,##0\);_("$"* "-"??_);_(@_)</c:formatCode>
                <c:ptCount val="22"/>
                <c:pt idx="0">
                  <c:v>8419.4753034951973</c:v>
                </c:pt>
                <c:pt idx="1">
                  <c:v>8146.3354143854085</c:v>
                </c:pt>
                <c:pt idx="2">
                  <c:v>8160.8847144250913</c:v>
                </c:pt>
                <c:pt idx="3">
                  <c:v>7865.72188449848</c:v>
                </c:pt>
                <c:pt idx="4">
                  <c:v>7186.7413340354333</c:v>
                </c:pt>
                <c:pt idx="5">
                  <c:v>6572.2344312715231</c:v>
                </c:pt>
                <c:pt idx="6">
                  <c:v>6442.9575046219234</c:v>
                </c:pt>
                <c:pt idx="7">
                  <c:v>6818.1495743818405</c:v>
                </c:pt>
                <c:pt idx="8">
                  <c:v>6808.2034795763993</c:v>
                </c:pt>
                <c:pt idx="9">
                  <c:v>6857.2255525084693</c:v>
                </c:pt>
                <c:pt idx="10">
                  <c:v>6195.1461494868081</c:v>
                </c:pt>
                <c:pt idx="11">
                  <c:v>5995.5040282126893</c:v>
                </c:pt>
                <c:pt idx="12">
                  <c:v>5255.7597641384818</c:v>
                </c:pt>
                <c:pt idx="13">
                  <c:v>5455.7889208170391</c:v>
                </c:pt>
                <c:pt idx="14">
                  <c:v>5057.5621087516874</c:v>
                </c:pt>
                <c:pt idx="15">
                  <c:v>5038.1914116609996</c:v>
                </c:pt>
                <c:pt idx="16">
                  <c:v>4876.924422315843</c:v>
                </c:pt>
                <c:pt idx="17">
                  <c:v>4945.171342940951</c:v>
                </c:pt>
                <c:pt idx="18">
                  <c:v>4546.6636288318141</c:v>
                </c:pt>
                <c:pt idx="19">
                  <c:v>4670.391928599146</c:v>
                </c:pt>
                <c:pt idx="20">
                  <c:v>4736.3717326866072</c:v>
                </c:pt>
                <c:pt idx="21">
                  <c:v>4877.4378038318555</c:v>
                </c:pt>
              </c:numCache>
            </c:numRef>
          </c:val>
          <c:smooth val="0"/>
          <c:extLst>
            <c:ext xmlns:c16="http://schemas.microsoft.com/office/drawing/2014/chart" uri="{C3380CC4-5D6E-409C-BE32-E72D297353CC}">
              <c16:uniqueId val="{00000014-A266-4FFF-8EFB-E741F8C45F5E}"/>
            </c:ext>
          </c:extLst>
        </c:ser>
        <c:dLbls>
          <c:dLblPos val="t"/>
          <c:showLegendKey val="0"/>
          <c:showVal val="1"/>
          <c:showCatName val="0"/>
          <c:showSerName val="0"/>
          <c:showPercent val="0"/>
          <c:showBubbleSize val="0"/>
        </c:dLbls>
        <c:marker val="1"/>
        <c:smooth val="0"/>
        <c:axId val="750641160"/>
        <c:axId val="750637632"/>
      </c:lineChart>
      <c:lineChart>
        <c:grouping val="standard"/>
        <c:varyColors val="0"/>
        <c:ser>
          <c:idx val="1"/>
          <c:order val="1"/>
          <c:tx>
            <c:strRef>
              <c:f>Sheet1!$A$3</c:f>
              <c:strCache>
                <c:ptCount val="1"/>
                <c:pt idx="0">
                  <c:v>FTES Less Gatton Students</c:v>
                </c:pt>
              </c:strCache>
            </c:strRef>
          </c:tx>
          <c:spPr>
            <a:ln w="38100" cap="rnd">
              <a:solidFill>
                <a:schemeClr val="tx1"/>
              </a:solidFill>
              <a:round/>
            </a:ln>
            <a:effectLst/>
          </c:spPr>
          <c:marker>
            <c:symbol val="none"/>
          </c:marker>
          <c:dLbls>
            <c:dLbl>
              <c:idx val="0"/>
              <c:layout>
                <c:manualLayout>
                  <c:x val="-4.2254698072610238E-2"/>
                  <c:y val="6.94418590327848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266-4FFF-8EFB-E741F8C45F5E}"/>
                </c:ext>
              </c:extLst>
            </c:dLbl>
            <c:dLbl>
              <c:idx val="21"/>
              <c:layout>
                <c:manualLayout>
                  <c:x val="-4.3824025321128265E-2"/>
                  <c:y val="6.42101349056313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2F-4B90-A96A-65E15E5BF8BD}"/>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Sheet1!$B$1:$W$1</c:f>
              <c:strCache>
                <c:ptCount val="22"/>
                <c:pt idx="0">
                  <c:v>98/99</c:v>
                </c:pt>
                <c:pt idx="1">
                  <c:v>99/00</c:v>
                </c:pt>
                <c:pt idx="2">
                  <c:v>00/01</c:v>
                </c:pt>
                <c:pt idx="3">
                  <c:v>01/02</c:v>
                </c:pt>
                <c:pt idx="4">
                  <c:v>02/03</c:v>
                </c:pt>
                <c:pt idx="5">
                  <c:v>03/04</c:v>
                </c:pt>
                <c:pt idx="6">
                  <c:v>04/05</c:v>
                </c:pt>
                <c:pt idx="7">
                  <c:v>05/06</c:v>
                </c:pt>
                <c:pt idx="8">
                  <c:v>06/07</c:v>
                </c:pt>
                <c:pt idx="9">
                  <c:v>07/08</c:v>
                </c:pt>
                <c:pt idx="10">
                  <c:v>08/09</c:v>
                </c:pt>
                <c:pt idx="11">
                  <c:v>09/10</c:v>
                </c:pt>
                <c:pt idx="12">
                  <c:v>10/11</c:v>
                </c:pt>
                <c:pt idx="13">
                  <c:v>11/12</c:v>
                </c:pt>
                <c:pt idx="14">
                  <c:v>12/13</c:v>
                </c:pt>
                <c:pt idx="15">
                  <c:v>13/14</c:v>
                </c:pt>
                <c:pt idx="16">
                  <c:v>14/15</c:v>
                </c:pt>
                <c:pt idx="17">
                  <c:v>15/16</c:v>
                </c:pt>
                <c:pt idx="18">
                  <c:v>16/17</c:v>
                </c:pt>
                <c:pt idx="19">
                  <c:v>17/18</c:v>
                </c:pt>
                <c:pt idx="20">
                  <c:v>18/19</c:v>
                </c:pt>
                <c:pt idx="21">
                  <c:v>19/20</c:v>
                </c:pt>
              </c:strCache>
            </c:strRef>
          </c:cat>
          <c:val>
            <c:numRef>
              <c:f>Sheet1!$B$3:$W$3</c:f>
              <c:numCache>
                <c:formatCode>_(* #,##0_);_(* \(#,##0\);_(* "-"??_);_(@_)</c:formatCode>
                <c:ptCount val="22"/>
                <c:pt idx="0">
                  <c:v>11993.6</c:v>
                </c:pt>
                <c:pt idx="1">
                  <c:v>12237.4</c:v>
                </c:pt>
                <c:pt idx="2">
                  <c:v>12504.6</c:v>
                </c:pt>
                <c:pt idx="3">
                  <c:v>13423.2</c:v>
                </c:pt>
                <c:pt idx="4">
                  <c:v>14432.9</c:v>
                </c:pt>
                <c:pt idx="5">
                  <c:v>15216.4</c:v>
                </c:pt>
                <c:pt idx="6">
                  <c:v>15199.3</c:v>
                </c:pt>
                <c:pt idx="7">
                  <c:v>15295.4</c:v>
                </c:pt>
                <c:pt idx="8">
                  <c:v>15335.2</c:v>
                </c:pt>
                <c:pt idx="9">
                  <c:v>15497.5</c:v>
                </c:pt>
                <c:pt idx="10">
                  <c:v>15881</c:v>
                </c:pt>
                <c:pt idx="11">
                  <c:v>16446.5</c:v>
                </c:pt>
                <c:pt idx="12">
                  <c:v>16541.91</c:v>
                </c:pt>
                <c:pt idx="13">
                  <c:v>16450.13</c:v>
                </c:pt>
                <c:pt idx="14">
                  <c:v>16292</c:v>
                </c:pt>
                <c:pt idx="15">
                  <c:v>15881.26</c:v>
                </c:pt>
                <c:pt idx="16">
                  <c:v>15665</c:v>
                </c:pt>
                <c:pt idx="17">
                  <c:v>15678</c:v>
                </c:pt>
                <c:pt idx="18">
                  <c:v>15687</c:v>
                </c:pt>
                <c:pt idx="19">
                  <c:v>15462</c:v>
                </c:pt>
                <c:pt idx="20">
                  <c:v>14844</c:v>
                </c:pt>
                <c:pt idx="21">
                  <c:v>13988</c:v>
                </c:pt>
              </c:numCache>
            </c:numRef>
          </c:val>
          <c:smooth val="0"/>
          <c:extLst>
            <c:ext xmlns:c16="http://schemas.microsoft.com/office/drawing/2014/chart" uri="{C3380CC4-5D6E-409C-BE32-E72D297353CC}">
              <c16:uniqueId val="{00000017-A266-4FFF-8EFB-E741F8C45F5E}"/>
            </c:ext>
          </c:extLst>
        </c:ser>
        <c:dLbls>
          <c:showLegendKey val="0"/>
          <c:showVal val="0"/>
          <c:showCatName val="0"/>
          <c:showSerName val="0"/>
          <c:showPercent val="0"/>
          <c:showBubbleSize val="0"/>
        </c:dLbls>
        <c:marker val="1"/>
        <c:smooth val="0"/>
        <c:axId val="527910160"/>
        <c:axId val="527911800"/>
      </c:lineChart>
      <c:catAx>
        <c:axId val="750641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0637632"/>
        <c:crosses val="autoZero"/>
        <c:auto val="1"/>
        <c:lblAlgn val="ctr"/>
        <c:lblOffset val="100"/>
        <c:noMultiLvlLbl val="0"/>
      </c:catAx>
      <c:valAx>
        <c:axId val="750637632"/>
        <c:scaling>
          <c:orientation val="minMax"/>
          <c:max val="11000"/>
          <c:min val="4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0641160"/>
        <c:crosses val="autoZero"/>
        <c:crossBetween val="between"/>
      </c:valAx>
      <c:valAx>
        <c:axId val="527911800"/>
        <c:scaling>
          <c:orientation val="minMax"/>
          <c:min val="10000"/>
        </c:scaling>
        <c:delete val="0"/>
        <c:axPos val="r"/>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7910160"/>
        <c:crosses val="max"/>
        <c:crossBetween val="between"/>
      </c:valAx>
      <c:catAx>
        <c:axId val="527910160"/>
        <c:scaling>
          <c:orientation val="minMax"/>
        </c:scaling>
        <c:delete val="1"/>
        <c:axPos val="b"/>
        <c:numFmt formatCode="General" sourceLinked="1"/>
        <c:majorTickMark val="out"/>
        <c:minorTickMark val="none"/>
        <c:tickLblPos val="nextTo"/>
        <c:crossAx val="52791180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40"/>
      <c:rotY val="30"/>
      <c:rAngAx val="0"/>
    </c:view3D>
    <c:floor>
      <c:thickness val="0"/>
    </c:floor>
    <c:sideWall>
      <c:thickness val="0"/>
    </c:sideWall>
    <c:backWall>
      <c:thickness val="0"/>
    </c:backWall>
    <c:plotArea>
      <c:layout>
        <c:manualLayout>
          <c:layoutTarget val="inner"/>
          <c:xMode val="edge"/>
          <c:yMode val="edge"/>
          <c:x val="0.2093915993619769"/>
          <c:y val="0.3889360208803983"/>
          <c:w val="0.59354685165961951"/>
          <c:h val="0.61106397911960153"/>
        </c:manualLayout>
      </c:layout>
      <c:pie3DChart>
        <c:varyColors val="1"/>
        <c:ser>
          <c:idx val="0"/>
          <c:order val="0"/>
          <c:dPt>
            <c:idx val="0"/>
            <c:bubble3D val="0"/>
            <c:spPr>
              <a:solidFill>
                <a:srgbClr val="002060"/>
              </a:solidFill>
            </c:spPr>
            <c:extLst>
              <c:ext xmlns:c16="http://schemas.microsoft.com/office/drawing/2014/chart" uri="{C3380CC4-5D6E-409C-BE32-E72D297353CC}">
                <c16:uniqueId val="{00000001-D211-4BAF-9B13-AC35AFF92FBE}"/>
              </c:ext>
            </c:extLst>
          </c:dPt>
          <c:dPt>
            <c:idx val="1"/>
            <c:bubble3D val="0"/>
            <c:spPr>
              <a:solidFill>
                <a:srgbClr val="00B050"/>
              </a:solidFill>
            </c:spPr>
            <c:extLst>
              <c:ext xmlns:c16="http://schemas.microsoft.com/office/drawing/2014/chart" uri="{C3380CC4-5D6E-409C-BE32-E72D297353CC}">
                <c16:uniqueId val="{00000003-D211-4BAF-9B13-AC35AFF92FBE}"/>
              </c:ext>
            </c:extLst>
          </c:dPt>
          <c:dPt>
            <c:idx val="2"/>
            <c:bubble3D val="0"/>
            <c:spPr>
              <a:solidFill>
                <a:srgbClr val="C00000"/>
              </a:solidFill>
            </c:spPr>
            <c:extLst>
              <c:ext xmlns:c16="http://schemas.microsoft.com/office/drawing/2014/chart" uri="{C3380CC4-5D6E-409C-BE32-E72D297353CC}">
                <c16:uniqueId val="{00000005-D211-4BAF-9B13-AC35AFF92FBE}"/>
              </c:ext>
            </c:extLst>
          </c:dPt>
          <c:dPt>
            <c:idx val="3"/>
            <c:bubble3D val="0"/>
            <c:spPr>
              <a:solidFill>
                <a:srgbClr val="FFC000"/>
              </a:solidFill>
            </c:spPr>
            <c:extLst>
              <c:ext xmlns:c16="http://schemas.microsoft.com/office/drawing/2014/chart" uri="{C3380CC4-5D6E-409C-BE32-E72D297353CC}">
                <c16:uniqueId val="{00000007-D211-4BAF-9B13-AC35AFF92FBE}"/>
              </c:ext>
            </c:extLst>
          </c:dPt>
          <c:dPt>
            <c:idx val="4"/>
            <c:bubble3D val="0"/>
            <c:spPr>
              <a:solidFill>
                <a:srgbClr val="0070C0"/>
              </a:solidFill>
            </c:spPr>
            <c:extLst>
              <c:ext xmlns:c16="http://schemas.microsoft.com/office/drawing/2014/chart" uri="{C3380CC4-5D6E-409C-BE32-E72D297353CC}">
                <c16:uniqueId val="{00000009-D211-4BAF-9B13-AC35AFF92FBE}"/>
              </c:ext>
            </c:extLst>
          </c:dPt>
          <c:dPt>
            <c:idx val="5"/>
            <c:bubble3D val="0"/>
            <c:spPr>
              <a:solidFill>
                <a:schemeClr val="bg2">
                  <a:lumMod val="50000"/>
                </a:schemeClr>
              </a:solidFill>
            </c:spPr>
            <c:extLst>
              <c:ext xmlns:c16="http://schemas.microsoft.com/office/drawing/2014/chart" uri="{C3380CC4-5D6E-409C-BE32-E72D297353CC}">
                <c16:uniqueId val="{0000000B-D211-4BAF-9B13-AC35AFF92FBE}"/>
              </c:ext>
            </c:extLst>
          </c:dPt>
          <c:dLbls>
            <c:dLbl>
              <c:idx val="0"/>
              <c:tx>
                <c:rich>
                  <a:bodyPr/>
                  <a:lstStyle/>
                  <a:p>
                    <a:pPr>
                      <a:defRPr sz="2000" b="1">
                        <a:latin typeface="Palatino Linotype" panose="02040502050505030304" pitchFamily="18" charset="0"/>
                      </a:defRPr>
                    </a:pPr>
                    <a:fld id="{C6A0EF1C-CA6A-4B9A-A1CA-26D8B50C2237}" type="CATEGORYNAME">
                      <a:rPr lang="en-US" sz="2000">
                        <a:latin typeface="Palatino Linotype" panose="02040502050505030304" pitchFamily="18" charset="0"/>
                      </a:rPr>
                      <a:pPr>
                        <a:defRPr sz="2000" b="1">
                          <a:latin typeface="Palatino Linotype" panose="02040502050505030304" pitchFamily="18" charset="0"/>
                        </a:defRPr>
                      </a:pPr>
                      <a:t>[CATEGORY NAME]</a:t>
                    </a:fld>
                    <a:r>
                      <a:rPr lang="en-US" sz="2000" baseline="0" dirty="0">
                        <a:latin typeface="Palatino Linotype" panose="02040502050505030304" pitchFamily="18" charset="0"/>
                      </a:rPr>
                      <a:t>
47.1%</a:t>
                    </a:r>
                  </a:p>
                </c:rich>
              </c:tx>
              <c:numFmt formatCode="0.0%" sourceLinked="0"/>
              <c:spPr>
                <a:noFill/>
                <a:ln>
                  <a:noFill/>
                </a:ln>
                <a:effectLst/>
              </c:sp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211-4BAF-9B13-AC35AFF92FBE}"/>
                </c:ext>
              </c:extLst>
            </c:dLbl>
            <c:dLbl>
              <c:idx val="1"/>
              <c:tx>
                <c:rich>
                  <a:bodyPr/>
                  <a:lstStyle/>
                  <a:p>
                    <a:fld id="{4A61109E-8BBB-43B6-90FF-C31929CA32B2}" type="CATEGORYNAME">
                      <a:rPr lang="en-US">
                        <a:latin typeface="Palatino Linotype" panose="02040502050505030304" pitchFamily="18" charset="0"/>
                      </a:rPr>
                      <a:pPr/>
                      <a:t>[CATEGORY NAME]</a:t>
                    </a:fld>
                    <a:r>
                      <a:rPr lang="en-US" baseline="0">
                        <a:latin typeface="Palatino Linotype" panose="02040502050505030304" pitchFamily="18" charset="0"/>
                      </a:rPr>
                      <a:t>
4.6%</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211-4BAF-9B13-AC35AFF92FBE}"/>
                </c:ext>
              </c:extLst>
            </c:dLbl>
            <c:dLbl>
              <c:idx val="2"/>
              <c:tx>
                <c:rich>
                  <a:bodyPr/>
                  <a:lstStyle/>
                  <a:p>
                    <a:fld id="{A2165732-8252-41D6-B150-8EF712F17031}" type="CATEGORYNAME">
                      <a:rPr lang="en-US">
                        <a:latin typeface="Palatino Linotype" panose="02040502050505030304" pitchFamily="18" charset="0"/>
                      </a:rPr>
                      <a:pPr/>
                      <a:t>[CATEGORY NAME]</a:t>
                    </a:fld>
                    <a:r>
                      <a:rPr lang="en-US" baseline="0">
                        <a:latin typeface="Palatino Linotype" panose="02040502050505030304" pitchFamily="18" charset="0"/>
                      </a:rPr>
                      <a:t>
19%</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211-4BAF-9B13-AC35AFF92FBE}"/>
                </c:ext>
              </c:extLst>
            </c:dLbl>
            <c:dLbl>
              <c:idx val="3"/>
              <c:layout>
                <c:manualLayout>
                  <c:x val="1.1991589577849099E-2"/>
                  <c:y val="-1.5218810466831989E-2"/>
                </c:manualLayout>
              </c:layout>
              <c:tx>
                <c:rich>
                  <a:bodyPr/>
                  <a:lstStyle/>
                  <a:p>
                    <a:fld id="{F581EA5F-5B70-45CF-AF66-5E8EDA76BB2B}" type="CATEGORYNAME">
                      <a:rPr lang="en-US">
                        <a:latin typeface="Palatino Linotype" panose="02040502050505030304" pitchFamily="18" charset="0"/>
                      </a:rPr>
                      <a:pPr/>
                      <a:t>[CATEGORY NAME]</a:t>
                    </a:fld>
                    <a:r>
                      <a:rPr lang="en-US" baseline="0">
                        <a:latin typeface="Palatino Linotype" panose="02040502050505030304" pitchFamily="18" charset="0"/>
                      </a:rPr>
                      <a:t>
.70%</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211-4BAF-9B13-AC35AFF92FBE}"/>
                </c:ext>
              </c:extLst>
            </c:dLbl>
            <c:dLbl>
              <c:idx val="4"/>
              <c:layout>
                <c:manualLayout>
                  <c:x val="2.7344818156959255E-2"/>
                  <c:y val="-1.4352632723923503E-2"/>
                </c:manualLayout>
              </c:layout>
              <c:tx>
                <c:rich>
                  <a:bodyPr/>
                  <a:lstStyle/>
                  <a:p>
                    <a:fld id="{AA0B3825-8C5B-4F25-95E5-76A344D8FA8B}" type="CATEGORYNAME">
                      <a:rPr lang="en-US">
                        <a:latin typeface="Palatino Linotype" panose="02040502050505030304" pitchFamily="18" charset="0"/>
                      </a:rPr>
                      <a:pPr/>
                      <a:t>[CATEGORY NAME]</a:t>
                    </a:fld>
                    <a:r>
                      <a:rPr lang="en-US" baseline="0">
                        <a:latin typeface="Palatino Linotype" panose="02040502050505030304" pitchFamily="18" charset="0"/>
                      </a:rPr>
                      <a:t>
26.7%</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211-4BAF-9B13-AC35AFF92FBE}"/>
                </c:ext>
              </c:extLst>
            </c:dLbl>
            <c:dLbl>
              <c:idx val="5"/>
              <c:tx>
                <c:rich>
                  <a:bodyPr/>
                  <a:lstStyle/>
                  <a:p>
                    <a:fld id="{4F83C5FE-6A88-4FE7-8806-3471ED238498}" type="CATEGORYNAME">
                      <a:rPr lang="en-US">
                        <a:latin typeface="Palatino Linotype" panose="02040502050505030304" pitchFamily="18" charset="0"/>
                      </a:rPr>
                      <a:pPr/>
                      <a:t>[CATEGORY NAME]</a:t>
                    </a:fld>
                    <a:r>
                      <a:rPr lang="en-US" baseline="0">
                        <a:latin typeface="Palatino Linotype" panose="02040502050505030304" pitchFamily="18" charset="0"/>
                      </a:rPr>
                      <a:t>
1.9%</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D211-4BAF-9B13-AC35AFF92FBE}"/>
                </c:ext>
              </c:extLst>
            </c:dLbl>
            <c:numFmt formatCode="0.0%" sourceLinked="0"/>
            <c:spPr>
              <a:noFill/>
              <a:ln>
                <a:noFill/>
              </a:ln>
              <a:effectLst/>
            </c:spPr>
            <c:txPr>
              <a:bodyPr/>
              <a:lstStyle/>
              <a:p>
                <a:pPr>
                  <a:defRPr b="1">
                    <a:latin typeface="Palatino Linotype" panose="02040502050505030304" pitchFamily="18"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'21-22'!$A$6:$A$11</c:f>
              <c:strCache>
                <c:ptCount val="6"/>
                <c:pt idx="0">
                  <c:v>Personnel</c:v>
                </c:pt>
                <c:pt idx="1">
                  <c:v>Debt Service</c:v>
                </c:pt>
                <c:pt idx="2">
                  <c:v>Operating Expenses</c:v>
                </c:pt>
                <c:pt idx="3">
                  <c:v>Capital Outlay</c:v>
                </c:pt>
                <c:pt idx="4">
                  <c:v>Student Financial Assistance</c:v>
                </c:pt>
                <c:pt idx="5">
                  <c:v>Utilities</c:v>
                </c:pt>
              </c:strCache>
            </c:strRef>
          </c:cat>
          <c:val>
            <c:numRef>
              <c:f>'21-22'!$B$6:$B$11</c:f>
              <c:numCache>
                <c:formatCode>0.0%</c:formatCode>
                <c:ptCount val="6"/>
                <c:pt idx="0">
                  <c:v>0.47099999999999997</c:v>
                </c:pt>
                <c:pt idx="1">
                  <c:v>4.5999999999999999E-2</c:v>
                </c:pt>
                <c:pt idx="2">
                  <c:v>0.19</c:v>
                </c:pt>
                <c:pt idx="3">
                  <c:v>7.0000000000000001E-3</c:v>
                </c:pt>
                <c:pt idx="4">
                  <c:v>0.26700000000000002</c:v>
                </c:pt>
                <c:pt idx="5">
                  <c:v>1.9E-2</c:v>
                </c:pt>
              </c:numCache>
            </c:numRef>
          </c:val>
          <c:extLst>
            <c:ext xmlns:c16="http://schemas.microsoft.com/office/drawing/2014/chart" uri="{C3380CC4-5D6E-409C-BE32-E72D297353CC}">
              <c16:uniqueId val="{0000000C-D211-4BAF-9B13-AC35AFF92FBE}"/>
            </c:ext>
          </c:extLst>
        </c:ser>
        <c:ser>
          <c:idx val="1"/>
          <c:order val="1"/>
          <c:explosion val="25"/>
          <c:dLbls>
            <c:numFmt formatCode="0%" sourceLinked="0"/>
            <c:spPr>
              <a:noFill/>
              <a:ln>
                <a:no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'21-22'!$A$6:$A$10</c:f>
              <c:strCache>
                <c:ptCount val="5"/>
                <c:pt idx="0">
                  <c:v>Personnel</c:v>
                </c:pt>
                <c:pt idx="1">
                  <c:v>Debt Service</c:v>
                </c:pt>
                <c:pt idx="2">
                  <c:v>Operating Expenses</c:v>
                </c:pt>
                <c:pt idx="3">
                  <c:v>Capital Outlay</c:v>
                </c:pt>
                <c:pt idx="4">
                  <c:v>Student Financial Assistance</c:v>
                </c:pt>
              </c:strCache>
            </c:strRef>
          </c:cat>
          <c:val>
            <c:numRef>
              <c:f>'21-22'!$D$6:$D$10</c:f>
              <c:numCache>
                <c:formatCode>_(* #,##0_);_(* \(#,##0\);_(* "-"??_);_(@_)</c:formatCode>
                <c:ptCount val="5"/>
                <c:pt idx="0">
                  <c:v>170356280</c:v>
                </c:pt>
                <c:pt idx="1">
                  <c:v>14658397</c:v>
                </c:pt>
                <c:pt idx="2">
                  <c:v>49582146</c:v>
                </c:pt>
                <c:pt idx="3">
                  <c:v>2179662.5</c:v>
                </c:pt>
                <c:pt idx="4">
                  <c:v>57793321</c:v>
                </c:pt>
              </c:numCache>
            </c:numRef>
          </c:val>
          <c:extLst>
            <c:ext xmlns:c16="http://schemas.microsoft.com/office/drawing/2014/chart" uri="{C3380CC4-5D6E-409C-BE32-E72D297353CC}">
              <c16:uniqueId val="{0000000D-D211-4BAF-9B13-AC35AFF92FBE}"/>
            </c:ext>
          </c:extLst>
        </c:ser>
        <c:dLbls>
          <c:showLegendKey val="0"/>
          <c:showVal val="0"/>
          <c:showCatName val="1"/>
          <c:showSerName val="0"/>
          <c:showPercent val="1"/>
          <c:showBubbleSize val="0"/>
          <c:showLeaderLines val="0"/>
        </c:dLbls>
      </c:pie3DChart>
    </c:plotArea>
    <c:plotVisOnly val="1"/>
    <c:dispBlanksAs val="zero"/>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Palatino Linotype" panose="02040502050505030304" pitchFamily="18" charset="0"/>
                <a:ea typeface="+mn-ea"/>
                <a:cs typeface="+mn-cs"/>
              </a:defRPr>
            </a:pPr>
            <a:r>
              <a:rPr lang="en-US">
                <a:solidFill>
                  <a:schemeClr val="tx1"/>
                </a:solidFill>
              </a:rPr>
              <a:t>2021-22 Total Budgeted Expenditures By Division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Palatino Linotype" panose="02040502050505030304" pitchFamily="18"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2020-21 Unrestricted Budgeted Expenditures By Division</c:v>
                </c:pt>
              </c:strCache>
            </c:strRef>
          </c:tx>
          <c:spPr>
            <a:solidFill>
              <a:schemeClr val="accent2"/>
            </a:solidFill>
            <a:ln w="19050">
              <a:solidFill>
                <a:schemeClr val="lt1"/>
              </a:solidFill>
            </a:ln>
            <a:effectLst/>
          </c:spPr>
          <c:invertIfNegative val="0"/>
          <c:dLbls>
            <c:numFmt formatCode="_(&quot;$&quot;* #,##0_);_(&quot;$&quot;* \(#,##0\);_(&quot;$&quot;* &quot;-&quot;_);_(@_)" sourceLinked="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Palatino Linotype" panose="0204050205050503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Presidential</c:v>
                </c:pt>
                <c:pt idx="1">
                  <c:v>Communications &amp; Marketing</c:v>
                </c:pt>
                <c:pt idx="2">
                  <c:v>Philanthropy &amp; Alumni Engagement</c:v>
                </c:pt>
                <c:pt idx="3">
                  <c:v>Athletics</c:v>
                </c:pt>
                <c:pt idx="4">
                  <c:v>Strategy, Operations &amp; Finance</c:v>
                </c:pt>
                <c:pt idx="5">
                  <c:v>University Wide</c:v>
                </c:pt>
                <c:pt idx="6">
                  <c:v>Enrollment &amp; Student Experience</c:v>
                </c:pt>
                <c:pt idx="7">
                  <c:v>Academic Affairs</c:v>
                </c:pt>
              </c:strCache>
            </c:strRef>
          </c:cat>
          <c:val>
            <c:numRef>
              <c:f>Sheet1!$B$2:$B$9</c:f>
              <c:numCache>
                <c:formatCode>General</c:formatCode>
                <c:ptCount val="8"/>
                <c:pt idx="0">
                  <c:v>1736100</c:v>
                </c:pt>
                <c:pt idx="1">
                  <c:v>3991800</c:v>
                </c:pt>
                <c:pt idx="2">
                  <c:v>4067000</c:v>
                </c:pt>
                <c:pt idx="3">
                  <c:v>23237700</c:v>
                </c:pt>
                <c:pt idx="4">
                  <c:v>47080000</c:v>
                </c:pt>
                <c:pt idx="5">
                  <c:v>67105800</c:v>
                </c:pt>
                <c:pt idx="6">
                  <c:v>72148600</c:v>
                </c:pt>
                <c:pt idx="7">
                  <c:v>156310300</c:v>
                </c:pt>
              </c:numCache>
            </c:numRef>
          </c:val>
          <c:extLst>
            <c:ext xmlns:c16="http://schemas.microsoft.com/office/drawing/2014/chart" uri="{C3380CC4-5D6E-409C-BE32-E72D297353CC}">
              <c16:uniqueId val="{00000000-08D3-4AAB-8515-35F51EDBB76B}"/>
            </c:ext>
          </c:extLst>
        </c:ser>
        <c:dLbls>
          <c:showLegendKey val="0"/>
          <c:showVal val="0"/>
          <c:showCatName val="0"/>
          <c:showSerName val="0"/>
          <c:showPercent val="0"/>
          <c:showBubbleSize val="0"/>
        </c:dLbls>
        <c:gapWidth val="150"/>
        <c:axId val="1807766927"/>
        <c:axId val="1812392479"/>
      </c:barChart>
      <c:valAx>
        <c:axId val="1812392479"/>
        <c:scaling>
          <c:orientation val="minMax"/>
        </c:scaling>
        <c:delete val="0"/>
        <c:axPos val="b"/>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Palatino Linotype" panose="02040502050505030304" pitchFamily="18" charset="0"/>
                <a:ea typeface="+mn-ea"/>
                <a:cs typeface="+mn-cs"/>
              </a:defRPr>
            </a:pPr>
            <a:endParaRPr lang="en-US"/>
          </a:p>
        </c:txPr>
        <c:crossAx val="1807766927"/>
        <c:crosses val="autoZero"/>
        <c:crossBetween val="between"/>
        <c:dispUnits>
          <c:builtInUnit val="millions"/>
          <c:dispUnitsLbl>
            <c:tx>
              <c:rich>
                <a:bodyPr rot="0" spcFirstLastPara="1" vertOverflow="ellipsis" vert="horz" wrap="square" anchor="ctr" anchorCtr="1"/>
                <a:lstStyle/>
                <a:p>
                  <a:pPr>
                    <a:defRPr sz="1330" b="0" i="0" u="none" strike="noStrike" kern="1200" baseline="0">
                      <a:solidFill>
                        <a:schemeClr val="tx1"/>
                      </a:solidFill>
                      <a:latin typeface="Palatino Linotype" panose="02040502050505030304" pitchFamily="18" charset="0"/>
                      <a:ea typeface="+mn-ea"/>
                      <a:cs typeface="+mn-cs"/>
                    </a:defRPr>
                  </a:pPr>
                  <a:r>
                    <a:rPr lang="en-US">
                      <a:solidFill>
                        <a:schemeClr val="tx1"/>
                      </a:solidFill>
                    </a:rPr>
                    <a:t>In Millions</a:t>
                  </a:r>
                </a:p>
              </c:rich>
            </c:tx>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Palatino Linotype" panose="02040502050505030304" pitchFamily="18" charset="0"/>
                    <a:ea typeface="+mn-ea"/>
                    <a:cs typeface="+mn-cs"/>
                  </a:defRPr>
                </a:pPr>
                <a:endParaRPr lang="en-US"/>
              </a:p>
            </c:txPr>
          </c:dispUnitsLbl>
        </c:dispUnits>
      </c:valAx>
      <c:catAx>
        <c:axId val="1807766927"/>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Palatino Linotype" panose="02040502050505030304" pitchFamily="18" charset="0"/>
                <a:ea typeface="+mn-ea"/>
                <a:cs typeface="+mn-cs"/>
              </a:defRPr>
            </a:pPr>
            <a:endParaRPr lang="en-US"/>
          </a:p>
        </c:txPr>
        <c:crossAx val="1812392479"/>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Palatino Linotype" panose="0204050205050503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0.19188</cdr:x>
      <cdr:y>0.1216</cdr:y>
    </cdr:from>
    <cdr:to>
      <cdr:x>0.47078</cdr:x>
      <cdr:y>0.20138</cdr:y>
    </cdr:to>
    <cdr:sp macro="" textlink="">
      <cdr:nvSpPr>
        <cdr:cNvPr id="3" name="TextBox 2"/>
        <cdr:cNvSpPr txBox="1"/>
      </cdr:nvSpPr>
      <cdr:spPr>
        <a:xfrm xmlns:a="http://schemas.openxmlformats.org/drawingml/2006/main" rot="10800000" flipV="1">
          <a:off x="2057401" y="529119"/>
          <a:ext cx="2990544" cy="3471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FTES (Less Gatton Students)</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B935-FD39-4FBF-A5A3-DDDD447069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DA9B1A-D51A-45B5-A811-7906F86289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1F0F69-A765-43B3-9038-72E013C46A66}"/>
              </a:ext>
            </a:extLst>
          </p:cNvPr>
          <p:cNvSpPr>
            <a:spLocks noGrp="1"/>
          </p:cNvSpPr>
          <p:nvPr>
            <p:ph type="dt" sz="half" idx="10"/>
          </p:nvPr>
        </p:nvSpPr>
        <p:spPr/>
        <p:txBody>
          <a:bodyPr/>
          <a:lstStyle/>
          <a:p>
            <a:fld id="{51F1B961-4E8C-44C9-A315-D535AFD2B89C}" type="datetimeFigureOut">
              <a:rPr lang="en-US" smtClean="0"/>
              <a:t>7/20/2022</a:t>
            </a:fld>
            <a:endParaRPr lang="en-US"/>
          </a:p>
        </p:txBody>
      </p:sp>
      <p:sp>
        <p:nvSpPr>
          <p:cNvPr id="5" name="Footer Placeholder 4">
            <a:extLst>
              <a:ext uri="{FF2B5EF4-FFF2-40B4-BE49-F238E27FC236}">
                <a16:creationId xmlns:a16="http://schemas.microsoft.com/office/drawing/2014/main" id="{42258247-77D4-464D-A895-5BE3997C61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D8139E-9F0D-4FC9-8C5D-D56B209ADD13}"/>
              </a:ext>
            </a:extLst>
          </p:cNvPr>
          <p:cNvSpPr>
            <a:spLocks noGrp="1"/>
          </p:cNvSpPr>
          <p:nvPr>
            <p:ph type="sldNum" sz="quarter" idx="12"/>
          </p:nvPr>
        </p:nvSpPr>
        <p:spPr/>
        <p:txBody>
          <a:bodyPr/>
          <a:lstStyle/>
          <a:p>
            <a:fld id="{9F69FAEB-9D5B-46BB-B171-1D97085009A8}" type="slidenum">
              <a:rPr lang="en-US" smtClean="0"/>
              <a:t>‹#›</a:t>
            </a:fld>
            <a:endParaRPr lang="en-US"/>
          </a:p>
        </p:txBody>
      </p:sp>
    </p:spTree>
    <p:extLst>
      <p:ext uri="{BB962C8B-B14F-4D97-AF65-F5344CB8AC3E}">
        <p14:creationId xmlns:p14="http://schemas.microsoft.com/office/powerpoint/2010/main" val="2162104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3455C-3D7C-4394-9730-5930C0F7E8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40733D-A461-4EE1-A31F-4939CFCE7E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AE1F4E-05E6-4002-A6B2-1550594626C1}"/>
              </a:ext>
            </a:extLst>
          </p:cNvPr>
          <p:cNvSpPr>
            <a:spLocks noGrp="1"/>
          </p:cNvSpPr>
          <p:nvPr>
            <p:ph type="dt" sz="half" idx="10"/>
          </p:nvPr>
        </p:nvSpPr>
        <p:spPr/>
        <p:txBody>
          <a:bodyPr/>
          <a:lstStyle/>
          <a:p>
            <a:fld id="{51F1B961-4E8C-44C9-A315-D535AFD2B89C}" type="datetimeFigureOut">
              <a:rPr lang="en-US" smtClean="0"/>
              <a:t>7/20/2022</a:t>
            </a:fld>
            <a:endParaRPr lang="en-US"/>
          </a:p>
        </p:txBody>
      </p:sp>
      <p:sp>
        <p:nvSpPr>
          <p:cNvPr id="5" name="Footer Placeholder 4">
            <a:extLst>
              <a:ext uri="{FF2B5EF4-FFF2-40B4-BE49-F238E27FC236}">
                <a16:creationId xmlns:a16="http://schemas.microsoft.com/office/drawing/2014/main" id="{346A912E-8417-4043-8ECC-E93094E919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4B3ACB-E044-4C3F-AA2F-8674F3335BBD}"/>
              </a:ext>
            </a:extLst>
          </p:cNvPr>
          <p:cNvSpPr>
            <a:spLocks noGrp="1"/>
          </p:cNvSpPr>
          <p:nvPr>
            <p:ph type="sldNum" sz="quarter" idx="12"/>
          </p:nvPr>
        </p:nvSpPr>
        <p:spPr/>
        <p:txBody>
          <a:bodyPr/>
          <a:lstStyle/>
          <a:p>
            <a:fld id="{9F69FAEB-9D5B-46BB-B171-1D97085009A8}" type="slidenum">
              <a:rPr lang="en-US" smtClean="0"/>
              <a:t>‹#›</a:t>
            </a:fld>
            <a:endParaRPr lang="en-US"/>
          </a:p>
        </p:txBody>
      </p:sp>
    </p:spTree>
    <p:extLst>
      <p:ext uri="{BB962C8B-B14F-4D97-AF65-F5344CB8AC3E}">
        <p14:creationId xmlns:p14="http://schemas.microsoft.com/office/powerpoint/2010/main" val="187797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3F11BD-3566-4EB0-A4E1-B523387276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C62C1D-FA7D-47B2-A2EE-001553BCC9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F3A8D7-75BF-492E-8DA5-6FAC3BC8D0C5}"/>
              </a:ext>
            </a:extLst>
          </p:cNvPr>
          <p:cNvSpPr>
            <a:spLocks noGrp="1"/>
          </p:cNvSpPr>
          <p:nvPr>
            <p:ph type="dt" sz="half" idx="10"/>
          </p:nvPr>
        </p:nvSpPr>
        <p:spPr/>
        <p:txBody>
          <a:bodyPr/>
          <a:lstStyle/>
          <a:p>
            <a:fld id="{51F1B961-4E8C-44C9-A315-D535AFD2B89C}" type="datetimeFigureOut">
              <a:rPr lang="en-US" smtClean="0"/>
              <a:t>7/20/2022</a:t>
            </a:fld>
            <a:endParaRPr lang="en-US"/>
          </a:p>
        </p:txBody>
      </p:sp>
      <p:sp>
        <p:nvSpPr>
          <p:cNvPr id="5" name="Footer Placeholder 4">
            <a:extLst>
              <a:ext uri="{FF2B5EF4-FFF2-40B4-BE49-F238E27FC236}">
                <a16:creationId xmlns:a16="http://schemas.microsoft.com/office/drawing/2014/main" id="{989C3CA9-6D3E-4F50-8A57-3343A474F3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61D02A-5F6A-4E21-B857-3267443F3486}"/>
              </a:ext>
            </a:extLst>
          </p:cNvPr>
          <p:cNvSpPr>
            <a:spLocks noGrp="1"/>
          </p:cNvSpPr>
          <p:nvPr>
            <p:ph type="sldNum" sz="quarter" idx="12"/>
          </p:nvPr>
        </p:nvSpPr>
        <p:spPr/>
        <p:txBody>
          <a:bodyPr/>
          <a:lstStyle/>
          <a:p>
            <a:fld id="{9F69FAEB-9D5B-46BB-B171-1D97085009A8}" type="slidenum">
              <a:rPr lang="en-US" smtClean="0"/>
              <a:t>‹#›</a:t>
            </a:fld>
            <a:endParaRPr lang="en-US"/>
          </a:p>
        </p:txBody>
      </p:sp>
    </p:spTree>
    <p:extLst>
      <p:ext uri="{BB962C8B-B14F-4D97-AF65-F5344CB8AC3E}">
        <p14:creationId xmlns:p14="http://schemas.microsoft.com/office/powerpoint/2010/main" val="3813466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14479-2B9C-473A-B4FF-0261270E04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329E33-B15E-4B5F-BD6A-36414FF884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834C51-821C-4B28-A781-72263B374BAE}"/>
              </a:ext>
            </a:extLst>
          </p:cNvPr>
          <p:cNvSpPr>
            <a:spLocks noGrp="1"/>
          </p:cNvSpPr>
          <p:nvPr>
            <p:ph type="dt" sz="half" idx="10"/>
          </p:nvPr>
        </p:nvSpPr>
        <p:spPr/>
        <p:txBody>
          <a:bodyPr/>
          <a:lstStyle/>
          <a:p>
            <a:fld id="{338D9CBE-E3B6-41E9-B237-1A3319A498BB}" type="datetimeFigureOut">
              <a:rPr lang="en-US" smtClean="0"/>
              <a:t>7/20/2022</a:t>
            </a:fld>
            <a:endParaRPr lang="en-US"/>
          </a:p>
        </p:txBody>
      </p:sp>
      <p:sp>
        <p:nvSpPr>
          <p:cNvPr id="5" name="Footer Placeholder 4">
            <a:extLst>
              <a:ext uri="{FF2B5EF4-FFF2-40B4-BE49-F238E27FC236}">
                <a16:creationId xmlns:a16="http://schemas.microsoft.com/office/drawing/2014/main" id="{29F57426-EBFB-47EB-8BEF-F4FAB4168A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B419E1-27D9-476F-A2A7-55C886A37950}"/>
              </a:ext>
            </a:extLst>
          </p:cNvPr>
          <p:cNvSpPr>
            <a:spLocks noGrp="1"/>
          </p:cNvSpPr>
          <p:nvPr>
            <p:ph type="sldNum" sz="quarter" idx="12"/>
          </p:nvPr>
        </p:nvSpPr>
        <p:spPr/>
        <p:txBody>
          <a:bodyPr/>
          <a:lstStyle/>
          <a:p>
            <a:fld id="{A2F32480-9A29-4697-A0A4-36BE9873FAF5}" type="slidenum">
              <a:rPr lang="en-US" smtClean="0"/>
              <a:t>‹#›</a:t>
            </a:fld>
            <a:endParaRPr lang="en-US"/>
          </a:p>
        </p:txBody>
      </p:sp>
    </p:spTree>
    <p:extLst>
      <p:ext uri="{BB962C8B-B14F-4D97-AF65-F5344CB8AC3E}">
        <p14:creationId xmlns:p14="http://schemas.microsoft.com/office/powerpoint/2010/main" val="118042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8F815-FB71-4896-852D-006DCE5355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8460EB-33F8-4CB1-94A2-F910AF8CAD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B2731F-4BB2-4CF8-A834-DCB0BEFBFDA4}"/>
              </a:ext>
            </a:extLst>
          </p:cNvPr>
          <p:cNvSpPr>
            <a:spLocks noGrp="1"/>
          </p:cNvSpPr>
          <p:nvPr>
            <p:ph type="dt" sz="half" idx="10"/>
          </p:nvPr>
        </p:nvSpPr>
        <p:spPr/>
        <p:txBody>
          <a:bodyPr/>
          <a:lstStyle/>
          <a:p>
            <a:fld id="{338D9CBE-E3B6-41E9-B237-1A3319A498BB}" type="datetimeFigureOut">
              <a:rPr lang="en-US" smtClean="0"/>
              <a:t>7/20/2022</a:t>
            </a:fld>
            <a:endParaRPr lang="en-US"/>
          </a:p>
        </p:txBody>
      </p:sp>
      <p:sp>
        <p:nvSpPr>
          <p:cNvPr id="5" name="Footer Placeholder 4">
            <a:extLst>
              <a:ext uri="{FF2B5EF4-FFF2-40B4-BE49-F238E27FC236}">
                <a16:creationId xmlns:a16="http://schemas.microsoft.com/office/drawing/2014/main" id="{531BD370-10D4-4926-8B04-0524A73108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243BA5-7C9C-49A5-BE80-85EB5629DCAC}"/>
              </a:ext>
            </a:extLst>
          </p:cNvPr>
          <p:cNvSpPr>
            <a:spLocks noGrp="1"/>
          </p:cNvSpPr>
          <p:nvPr>
            <p:ph type="sldNum" sz="quarter" idx="12"/>
          </p:nvPr>
        </p:nvSpPr>
        <p:spPr/>
        <p:txBody>
          <a:bodyPr/>
          <a:lstStyle/>
          <a:p>
            <a:fld id="{A2F32480-9A29-4697-A0A4-36BE9873FAF5}" type="slidenum">
              <a:rPr lang="en-US" smtClean="0"/>
              <a:t>‹#›</a:t>
            </a:fld>
            <a:endParaRPr lang="en-US"/>
          </a:p>
        </p:txBody>
      </p:sp>
    </p:spTree>
    <p:extLst>
      <p:ext uri="{BB962C8B-B14F-4D97-AF65-F5344CB8AC3E}">
        <p14:creationId xmlns:p14="http://schemas.microsoft.com/office/powerpoint/2010/main" val="845359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6DE95-9A3B-4E28-AB29-D5D40DE3F3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F78323-7034-4513-ADE3-0B64B456B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3F54AC-153C-429B-8054-168F43D893D9}"/>
              </a:ext>
            </a:extLst>
          </p:cNvPr>
          <p:cNvSpPr>
            <a:spLocks noGrp="1"/>
          </p:cNvSpPr>
          <p:nvPr>
            <p:ph type="dt" sz="half" idx="10"/>
          </p:nvPr>
        </p:nvSpPr>
        <p:spPr/>
        <p:txBody>
          <a:bodyPr/>
          <a:lstStyle/>
          <a:p>
            <a:fld id="{338D9CBE-E3B6-41E9-B237-1A3319A498BB}" type="datetimeFigureOut">
              <a:rPr lang="en-US" smtClean="0"/>
              <a:t>7/20/2022</a:t>
            </a:fld>
            <a:endParaRPr lang="en-US"/>
          </a:p>
        </p:txBody>
      </p:sp>
      <p:sp>
        <p:nvSpPr>
          <p:cNvPr id="5" name="Footer Placeholder 4">
            <a:extLst>
              <a:ext uri="{FF2B5EF4-FFF2-40B4-BE49-F238E27FC236}">
                <a16:creationId xmlns:a16="http://schemas.microsoft.com/office/drawing/2014/main" id="{292C1D60-89B0-4AB8-AE24-A3BAE85455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E97643-DB54-4327-9587-99B1FAF27A64}"/>
              </a:ext>
            </a:extLst>
          </p:cNvPr>
          <p:cNvSpPr>
            <a:spLocks noGrp="1"/>
          </p:cNvSpPr>
          <p:nvPr>
            <p:ph type="sldNum" sz="quarter" idx="12"/>
          </p:nvPr>
        </p:nvSpPr>
        <p:spPr/>
        <p:txBody>
          <a:bodyPr/>
          <a:lstStyle/>
          <a:p>
            <a:fld id="{A2F32480-9A29-4697-A0A4-36BE9873FAF5}" type="slidenum">
              <a:rPr lang="en-US" smtClean="0"/>
              <a:t>‹#›</a:t>
            </a:fld>
            <a:endParaRPr lang="en-US"/>
          </a:p>
        </p:txBody>
      </p:sp>
    </p:spTree>
    <p:extLst>
      <p:ext uri="{BB962C8B-B14F-4D97-AF65-F5344CB8AC3E}">
        <p14:creationId xmlns:p14="http://schemas.microsoft.com/office/powerpoint/2010/main" val="704486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E2976-C50B-48AB-B294-0AD71A9AFE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3549F8-A580-4590-94C3-F0590F1B3D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72CBF7-E24F-4D16-8602-AFDBE77B14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8902AC-008D-4988-A182-85A8F292DFBF}"/>
              </a:ext>
            </a:extLst>
          </p:cNvPr>
          <p:cNvSpPr>
            <a:spLocks noGrp="1"/>
          </p:cNvSpPr>
          <p:nvPr>
            <p:ph type="dt" sz="half" idx="10"/>
          </p:nvPr>
        </p:nvSpPr>
        <p:spPr/>
        <p:txBody>
          <a:bodyPr/>
          <a:lstStyle/>
          <a:p>
            <a:fld id="{338D9CBE-E3B6-41E9-B237-1A3319A498BB}" type="datetimeFigureOut">
              <a:rPr lang="en-US" smtClean="0"/>
              <a:t>7/20/2022</a:t>
            </a:fld>
            <a:endParaRPr lang="en-US"/>
          </a:p>
        </p:txBody>
      </p:sp>
      <p:sp>
        <p:nvSpPr>
          <p:cNvPr id="6" name="Footer Placeholder 5">
            <a:extLst>
              <a:ext uri="{FF2B5EF4-FFF2-40B4-BE49-F238E27FC236}">
                <a16:creationId xmlns:a16="http://schemas.microsoft.com/office/drawing/2014/main" id="{FB0CCD3D-D693-45E4-9FAF-38EEEF1B7B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53246E-7DDE-4E69-9EEA-A9475AEE9EE5}"/>
              </a:ext>
            </a:extLst>
          </p:cNvPr>
          <p:cNvSpPr>
            <a:spLocks noGrp="1"/>
          </p:cNvSpPr>
          <p:nvPr>
            <p:ph type="sldNum" sz="quarter" idx="12"/>
          </p:nvPr>
        </p:nvSpPr>
        <p:spPr/>
        <p:txBody>
          <a:bodyPr/>
          <a:lstStyle/>
          <a:p>
            <a:fld id="{A2F32480-9A29-4697-A0A4-36BE9873FAF5}" type="slidenum">
              <a:rPr lang="en-US" smtClean="0"/>
              <a:t>‹#›</a:t>
            </a:fld>
            <a:endParaRPr lang="en-US"/>
          </a:p>
        </p:txBody>
      </p:sp>
    </p:spTree>
    <p:extLst>
      <p:ext uri="{BB962C8B-B14F-4D97-AF65-F5344CB8AC3E}">
        <p14:creationId xmlns:p14="http://schemas.microsoft.com/office/powerpoint/2010/main" val="4093640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7700D-EB0A-40F8-A2E9-3299AFD29D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ED4A90-D6DA-48C4-9DF1-17EFCC9AAB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68907D-71AA-43B3-B807-4B8D1B5F1F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C557F4-28AB-43E4-AE40-F2AFED5058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60BD1E-EEAC-445F-ACC4-72EB15ADBB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52BD46-0D78-45D3-99D1-00ECA713FB51}"/>
              </a:ext>
            </a:extLst>
          </p:cNvPr>
          <p:cNvSpPr>
            <a:spLocks noGrp="1"/>
          </p:cNvSpPr>
          <p:nvPr>
            <p:ph type="dt" sz="half" idx="10"/>
          </p:nvPr>
        </p:nvSpPr>
        <p:spPr/>
        <p:txBody>
          <a:bodyPr/>
          <a:lstStyle/>
          <a:p>
            <a:fld id="{338D9CBE-E3B6-41E9-B237-1A3319A498BB}" type="datetimeFigureOut">
              <a:rPr lang="en-US" smtClean="0"/>
              <a:t>7/20/2022</a:t>
            </a:fld>
            <a:endParaRPr lang="en-US"/>
          </a:p>
        </p:txBody>
      </p:sp>
      <p:sp>
        <p:nvSpPr>
          <p:cNvPr id="8" name="Footer Placeholder 7">
            <a:extLst>
              <a:ext uri="{FF2B5EF4-FFF2-40B4-BE49-F238E27FC236}">
                <a16:creationId xmlns:a16="http://schemas.microsoft.com/office/drawing/2014/main" id="{FBFBA243-0456-4AA8-AE40-794CEECB79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FBD350-CF0C-4041-8284-784B39E2B8BD}"/>
              </a:ext>
            </a:extLst>
          </p:cNvPr>
          <p:cNvSpPr>
            <a:spLocks noGrp="1"/>
          </p:cNvSpPr>
          <p:nvPr>
            <p:ph type="sldNum" sz="quarter" idx="12"/>
          </p:nvPr>
        </p:nvSpPr>
        <p:spPr/>
        <p:txBody>
          <a:bodyPr/>
          <a:lstStyle/>
          <a:p>
            <a:fld id="{A2F32480-9A29-4697-A0A4-36BE9873FAF5}" type="slidenum">
              <a:rPr lang="en-US" smtClean="0"/>
              <a:t>‹#›</a:t>
            </a:fld>
            <a:endParaRPr lang="en-US"/>
          </a:p>
        </p:txBody>
      </p:sp>
    </p:spTree>
    <p:extLst>
      <p:ext uri="{BB962C8B-B14F-4D97-AF65-F5344CB8AC3E}">
        <p14:creationId xmlns:p14="http://schemas.microsoft.com/office/powerpoint/2010/main" val="300508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D4044-8C53-417D-A817-7B29B6C549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A5F6AB-237F-4960-A791-E3C3F43647A0}"/>
              </a:ext>
            </a:extLst>
          </p:cNvPr>
          <p:cNvSpPr>
            <a:spLocks noGrp="1"/>
          </p:cNvSpPr>
          <p:nvPr>
            <p:ph type="dt" sz="half" idx="10"/>
          </p:nvPr>
        </p:nvSpPr>
        <p:spPr/>
        <p:txBody>
          <a:bodyPr/>
          <a:lstStyle/>
          <a:p>
            <a:fld id="{338D9CBE-E3B6-41E9-B237-1A3319A498BB}" type="datetimeFigureOut">
              <a:rPr lang="en-US" smtClean="0"/>
              <a:t>7/20/2022</a:t>
            </a:fld>
            <a:endParaRPr lang="en-US"/>
          </a:p>
        </p:txBody>
      </p:sp>
      <p:sp>
        <p:nvSpPr>
          <p:cNvPr id="4" name="Footer Placeholder 3">
            <a:extLst>
              <a:ext uri="{FF2B5EF4-FFF2-40B4-BE49-F238E27FC236}">
                <a16:creationId xmlns:a16="http://schemas.microsoft.com/office/drawing/2014/main" id="{E53DE89A-46EE-47C2-BDDF-FC00D6F991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8D0AD5-CB72-4672-9D48-435781F5FC54}"/>
              </a:ext>
            </a:extLst>
          </p:cNvPr>
          <p:cNvSpPr>
            <a:spLocks noGrp="1"/>
          </p:cNvSpPr>
          <p:nvPr>
            <p:ph type="sldNum" sz="quarter" idx="12"/>
          </p:nvPr>
        </p:nvSpPr>
        <p:spPr/>
        <p:txBody>
          <a:bodyPr/>
          <a:lstStyle/>
          <a:p>
            <a:fld id="{A2F32480-9A29-4697-A0A4-36BE9873FAF5}" type="slidenum">
              <a:rPr lang="en-US" smtClean="0"/>
              <a:t>‹#›</a:t>
            </a:fld>
            <a:endParaRPr lang="en-US"/>
          </a:p>
        </p:txBody>
      </p:sp>
    </p:spTree>
    <p:extLst>
      <p:ext uri="{BB962C8B-B14F-4D97-AF65-F5344CB8AC3E}">
        <p14:creationId xmlns:p14="http://schemas.microsoft.com/office/powerpoint/2010/main" val="305721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8C87F8-9218-48E9-950D-7C7E8D5A1130}"/>
              </a:ext>
            </a:extLst>
          </p:cNvPr>
          <p:cNvSpPr>
            <a:spLocks noGrp="1"/>
          </p:cNvSpPr>
          <p:nvPr>
            <p:ph type="dt" sz="half" idx="10"/>
          </p:nvPr>
        </p:nvSpPr>
        <p:spPr/>
        <p:txBody>
          <a:bodyPr/>
          <a:lstStyle/>
          <a:p>
            <a:fld id="{338D9CBE-E3B6-41E9-B237-1A3319A498BB}" type="datetimeFigureOut">
              <a:rPr lang="en-US" smtClean="0"/>
              <a:t>7/20/2022</a:t>
            </a:fld>
            <a:endParaRPr lang="en-US"/>
          </a:p>
        </p:txBody>
      </p:sp>
      <p:sp>
        <p:nvSpPr>
          <p:cNvPr id="3" name="Footer Placeholder 2">
            <a:extLst>
              <a:ext uri="{FF2B5EF4-FFF2-40B4-BE49-F238E27FC236}">
                <a16:creationId xmlns:a16="http://schemas.microsoft.com/office/drawing/2014/main" id="{0BAC7780-04EF-4AFC-B08E-03D65A00C7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68D451-98E1-4C64-A800-353A8FA03971}"/>
              </a:ext>
            </a:extLst>
          </p:cNvPr>
          <p:cNvSpPr>
            <a:spLocks noGrp="1"/>
          </p:cNvSpPr>
          <p:nvPr>
            <p:ph type="sldNum" sz="quarter" idx="12"/>
          </p:nvPr>
        </p:nvSpPr>
        <p:spPr/>
        <p:txBody>
          <a:bodyPr/>
          <a:lstStyle/>
          <a:p>
            <a:fld id="{A2F32480-9A29-4697-A0A4-36BE9873FAF5}" type="slidenum">
              <a:rPr lang="en-US" smtClean="0"/>
              <a:t>‹#›</a:t>
            </a:fld>
            <a:endParaRPr lang="en-US"/>
          </a:p>
        </p:txBody>
      </p:sp>
    </p:spTree>
    <p:extLst>
      <p:ext uri="{BB962C8B-B14F-4D97-AF65-F5344CB8AC3E}">
        <p14:creationId xmlns:p14="http://schemas.microsoft.com/office/powerpoint/2010/main" val="3682997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AE29A-26DD-41B6-BD53-AFC92C620D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1542DE-C0A8-42B8-A347-961DBD151C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624960-0022-49E3-9DA2-1C0978C727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FCD6F9-6946-4B6F-968F-48B1D7A8D5FE}"/>
              </a:ext>
            </a:extLst>
          </p:cNvPr>
          <p:cNvSpPr>
            <a:spLocks noGrp="1"/>
          </p:cNvSpPr>
          <p:nvPr>
            <p:ph type="dt" sz="half" idx="10"/>
          </p:nvPr>
        </p:nvSpPr>
        <p:spPr/>
        <p:txBody>
          <a:bodyPr/>
          <a:lstStyle/>
          <a:p>
            <a:fld id="{338D9CBE-E3B6-41E9-B237-1A3319A498BB}" type="datetimeFigureOut">
              <a:rPr lang="en-US" smtClean="0"/>
              <a:t>7/20/2022</a:t>
            </a:fld>
            <a:endParaRPr lang="en-US"/>
          </a:p>
        </p:txBody>
      </p:sp>
      <p:sp>
        <p:nvSpPr>
          <p:cNvPr id="6" name="Footer Placeholder 5">
            <a:extLst>
              <a:ext uri="{FF2B5EF4-FFF2-40B4-BE49-F238E27FC236}">
                <a16:creationId xmlns:a16="http://schemas.microsoft.com/office/drawing/2014/main" id="{E09B1F3C-A0F4-4E02-A543-B49FB46AB4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995BAF-834B-43D2-9966-033C4712DDAD}"/>
              </a:ext>
            </a:extLst>
          </p:cNvPr>
          <p:cNvSpPr>
            <a:spLocks noGrp="1"/>
          </p:cNvSpPr>
          <p:nvPr>
            <p:ph type="sldNum" sz="quarter" idx="12"/>
          </p:nvPr>
        </p:nvSpPr>
        <p:spPr/>
        <p:txBody>
          <a:bodyPr/>
          <a:lstStyle/>
          <a:p>
            <a:fld id="{A2F32480-9A29-4697-A0A4-36BE9873FAF5}" type="slidenum">
              <a:rPr lang="en-US" smtClean="0"/>
              <a:t>‹#›</a:t>
            </a:fld>
            <a:endParaRPr lang="en-US"/>
          </a:p>
        </p:txBody>
      </p:sp>
    </p:spTree>
    <p:extLst>
      <p:ext uri="{BB962C8B-B14F-4D97-AF65-F5344CB8AC3E}">
        <p14:creationId xmlns:p14="http://schemas.microsoft.com/office/powerpoint/2010/main" val="2370499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1471C-C889-4EF9-A1CF-CFCD9F61E3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227FDB-89B6-49A0-A185-D5F9277B4F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55241-800C-4BF9-B50D-B20A56DFEDBF}"/>
              </a:ext>
            </a:extLst>
          </p:cNvPr>
          <p:cNvSpPr>
            <a:spLocks noGrp="1"/>
          </p:cNvSpPr>
          <p:nvPr>
            <p:ph type="dt" sz="half" idx="10"/>
          </p:nvPr>
        </p:nvSpPr>
        <p:spPr/>
        <p:txBody>
          <a:bodyPr/>
          <a:lstStyle/>
          <a:p>
            <a:fld id="{51F1B961-4E8C-44C9-A315-D535AFD2B89C}" type="datetimeFigureOut">
              <a:rPr lang="en-US" smtClean="0"/>
              <a:t>7/20/2022</a:t>
            </a:fld>
            <a:endParaRPr lang="en-US"/>
          </a:p>
        </p:txBody>
      </p:sp>
      <p:sp>
        <p:nvSpPr>
          <p:cNvPr id="5" name="Footer Placeholder 4">
            <a:extLst>
              <a:ext uri="{FF2B5EF4-FFF2-40B4-BE49-F238E27FC236}">
                <a16:creationId xmlns:a16="http://schemas.microsoft.com/office/drawing/2014/main" id="{708D224A-66EB-45AB-914D-48F8792A6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CA5CB7-5C69-4881-BB36-F47198728371}"/>
              </a:ext>
            </a:extLst>
          </p:cNvPr>
          <p:cNvSpPr>
            <a:spLocks noGrp="1"/>
          </p:cNvSpPr>
          <p:nvPr>
            <p:ph type="sldNum" sz="quarter" idx="12"/>
          </p:nvPr>
        </p:nvSpPr>
        <p:spPr/>
        <p:txBody>
          <a:bodyPr/>
          <a:lstStyle/>
          <a:p>
            <a:fld id="{9F69FAEB-9D5B-46BB-B171-1D97085009A8}" type="slidenum">
              <a:rPr lang="en-US" smtClean="0"/>
              <a:t>‹#›</a:t>
            </a:fld>
            <a:endParaRPr lang="en-US"/>
          </a:p>
        </p:txBody>
      </p:sp>
    </p:spTree>
    <p:extLst>
      <p:ext uri="{BB962C8B-B14F-4D97-AF65-F5344CB8AC3E}">
        <p14:creationId xmlns:p14="http://schemas.microsoft.com/office/powerpoint/2010/main" val="1115944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4F1EA-ED85-484F-B29D-728BA37692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E68487-335A-414D-A37C-8219DB4C02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81618E-BA19-41E9-853D-814ED8DE27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C3654B-35E5-4DB7-8CB5-26C1698576C7}"/>
              </a:ext>
            </a:extLst>
          </p:cNvPr>
          <p:cNvSpPr>
            <a:spLocks noGrp="1"/>
          </p:cNvSpPr>
          <p:nvPr>
            <p:ph type="dt" sz="half" idx="10"/>
          </p:nvPr>
        </p:nvSpPr>
        <p:spPr/>
        <p:txBody>
          <a:bodyPr/>
          <a:lstStyle/>
          <a:p>
            <a:fld id="{338D9CBE-E3B6-41E9-B237-1A3319A498BB}" type="datetimeFigureOut">
              <a:rPr lang="en-US" smtClean="0"/>
              <a:t>7/20/2022</a:t>
            </a:fld>
            <a:endParaRPr lang="en-US"/>
          </a:p>
        </p:txBody>
      </p:sp>
      <p:sp>
        <p:nvSpPr>
          <p:cNvPr id="6" name="Footer Placeholder 5">
            <a:extLst>
              <a:ext uri="{FF2B5EF4-FFF2-40B4-BE49-F238E27FC236}">
                <a16:creationId xmlns:a16="http://schemas.microsoft.com/office/drawing/2014/main" id="{C9D08ACE-822C-417E-B8C2-2AA4C41FA7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447B88-00ED-44E0-B517-FF3E2F5F4310}"/>
              </a:ext>
            </a:extLst>
          </p:cNvPr>
          <p:cNvSpPr>
            <a:spLocks noGrp="1"/>
          </p:cNvSpPr>
          <p:nvPr>
            <p:ph type="sldNum" sz="quarter" idx="12"/>
          </p:nvPr>
        </p:nvSpPr>
        <p:spPr/>
        <p:txBody>
          <a:bodyPr/>
          <a:lstStyle/>
          <a:p>
            <a:fld id="{A2F32480-9A29-4697-A0A4-36BE9873FAF5}" type="slidenum">
              <a:rPr lang="en-US" smtClean="0"/>
              <a:t>‹#›</a:t>
            </a:fld>
            <a:endParaRPr lang="en-US"/>
          </a:p>
        </p:txBody>
      </p:sp>
    </p:spTree>
    <p:extLst>
      <p:ext uri="{BB962C8B-B14F-4D97-AF65-F5344CB8AC3E}">
        <p14:creationId xmlns:p14="http://schemas.microsoft.com/office/powerpoint/2010/main" val="3022659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F2C83-9804-4242-8A71-21D2EF6DE2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92BDA9-B876-4321-81E6-5851A067BA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29DE34-CC83-4A9C-B7BF-B7B0CA561EAE}"/>
              </a:ext>
            </a:extLst>
          </p:cNvPr>
          <p:cNvSpPr>
            <a:spLocks noGrp="1"/>
          </p:cNvSpPr>
          <p:nvPr>
            <p:ph type="dt" sz="half" idx="10"/>
          </p:nvPr>
        </p:nvSpPr>
        <p:spPr/>
        <p:txBody>
          <a:bodyPr/>
          <a:lstStyle/>
          <a:p>
            <a:fld id="{338D9CBE-E3B6-41E9-B237-1A3319A498BB}" type="datetimeFigureOut">
              <a:rPr lang="en-US" smtClean="0"/>
              <a:t>7/20/2022</a:t>
            </a:fld>
            <a:endParaRPr lang="en-US"/>
          </a:p>
        </p:txBody>
      </p:sp>
      <p:sp>
        <p:nvSpPr>
          <p:cNvPr id="5" name="Footer Placeholder 4">
            <a:extLst>
              <a:ext uri="{FF2B5EF4-FFF2-40B4-BE49-F238E27FC236}">
                <a16:creationId xmlns:a16="http://schemas.microsoft.com/office/drawing/2014/main" id="{3048D290-C145-43F5-9309-2D9C3990EB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540D9-4441-4345-96EA-8F30B67ECE78}"/>
              </a:ext>
            </a:extLst>
          </p:cNvPr>
          <p:cNvSpPr>
            <a:spLocks noGrp="1"/>
          </p:cNvSpPr>
          <p:nvPr>
            <p:ph type="sldNum" sz="quarter" idx="12"/>
          </p:nvPr>
        </p:nvSpPr>
        <p:spPr/>
        <p:txBody>
          <a:bodyPr/>
          <a:lstStyle/>
          <a:p>
            <a:fld id="{A2F32480-9A29-4697-A0A4-36BE9873FAF5}" type="slidenum">
              <a:rPr lang="en-US" smtClean="0"/>
              <a:t>‹#›</a:t>
            </a:fld>
            <a:endParaRPr lang="en-US"/>
          </a:p>
        </p:txBody>
      </p:sp>
    </p:spTree>
    <p:extLst>
      <p:ext uri="{BB962C8B-B14F-4D97-AF65-F5344CB8AC3E}">
        <p14:creationId xmlns:p14="http://schemas.microsoft.com/office/powerpoint/2010/main" val="19419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5F8E25-EFD4-4985-9B79-66FCA74A40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D4775A-C18A-48E9-A165-74A556B72D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8C2C08-15CB-4CEE-A0C2-5D6407BF1A54}"/>
              </a:ext>
            </a:extLst>
          </p:cNvPr>
          <p:cNvSpPr>
            <a:spLocks noGrp="1"/>
          </p:cNvSpPr>
          <p:nvPr>
            <p:ph type="dt" sz="half" idx="10"/>
          </p:nvPr>
        </p:nvSpPr>
        <p:spPr/>
        <p:txBody>
          <a:bodyPr/>
          <a:lstStyle/>
          <a:p>
            <a:fld id="{338D9CBE-E3B6-41E9-B237-1A3319A498BB}" type="datetimeFigureOut">
              <a:rPr lang="en-US" smtClean="0"/>
              <a:t>7/20/2022</a:t>
            </a:fld>
            <a:endParaRPr lang="en-US"/>
          </a:p>
        </p:txBody>
      </p:sp>
      <p:sp>
        <p:nvSpPr>
          <p:cNvPr id="5" name="Footer Placeholder 4">
            <a:extLst>
              <a:ext uri="{FF2B5EF4-FFF2-40B4-BE49-F238E27FC236}">
                <a16:creationId xmlns:a16="http://schemas.microsoft.com/office/drawing/2014/main" id="{C0A2406B-37CB-433D-96C1-93EBD26E94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BC9ED4-9A25-4E9A-A1D9-DED13AF2E02E}"/>
              </a:ext>
            </a:extLst>
          </p:cNvPr>
          <p:cNvSpPr>
            <a:spLocks noGrp="1"/>
          </p:cNvSpPr>
          <p:nvPr>
            <p:ph type="sldNum" sz="quarter" idx="12"/>
          </p:nvPr>
        </p:nvSpPr>
        <p:spPr/>
        <p:txBody>
          <a:bodyPr/>
          <a:lstStyle/>
          <a:p>
            <a:fld id="{A2F32480-9A29-4697-A0A4-36BE9873FAF5}" type="slidenum">
              <a:rPr lang="en-US" smtClean="0"/>
              <a:t>‹#›</a:t>
            </a:fld>
            <a:endParaRPr lang="en-US"/>
          </a:p>
        </p:txBody>
      </p:sp>
    </p:spTree>
    <p:extLst>
      <p:ext uri="{BB962C8B-B14F-4D97-AF65-F5344CB8AC3E}">
        <p14:creationId xmlns:p14="http://schemas.microsoft.com/office/powerpoint/2010/main" val="2044009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0BC9C-D7E7-437B-8A26-84EF296B61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6074C0-B846-45D5-B6C4-A1D2D17DFC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604F50-6FCD-43D3-89CA-F5C4A56F67FC}"/>
              </a:ext>
            </a:extLst>
          </p:cNvPr>
          <p:cNvSpPr>
            <a:spLocks noGrp="1"/>
          </p:cNvSpPr>
          <p:nvPr>
            <p:ph type="dt" sz="half" idx="10"/>
          </p:nvPr>
        </p:nvSpPr>
        <p:spPr/>
        <p:txBody>
          <a:bodyPr/>
          <a:lstStyle/>
          <a:p>
            <a:fld id="{51F1B961-4E8C-44C9-A315-D535AFD2B89C}" type="datetimeFigureOut">
              <a:rPr lang="en-US" smtClean="0"/>
              <a:t>7/20/2022</a:t>
            </a:fld>
            <a:endParaRPr lang="en-US"/>
          </a:p>
        </p:txBody>
      </p:sp>
      <p:sp>
        <p:nvSpPr>
          <p:cNvPr id="5" name="Footer Placeholder 4">
            <a:extLst>
              <a:ext uri="{FF2B5EF4-FFF2-40B4-BE49-F238E27FC236}">
                <a16:creationId xmlns:a16="http://schemas.microsoft.com/office/drawing/2014/main" id="{E02F3676-B126-4A7E-A3A2-2D91D1C4E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E82057-923F-4B62-86C0-5A045790A08B}"/>
              </a:ext>
            </a:extLst>
          </p:cNvPr>
          <p:cNvSpPr>
            <a:spLocks noGrp="1"/>
          </p:cNvSpPr>
          <p:nvPr>
            <p:ph type="sldNum" sz="quarter" idx="12"/>
          </p:nvPr>
        </p:nvSpPr>
        <p:spPr/>
        <p:txBody>
          <a:bodyPr/>
          <a:lstStyle/>
          <a:p>
            <a:fld id="{9F69FAEB-9D5B-46BB-B171-1D97085009A8}" type="slidenum">
              <a:rPr lang="en-US" smtClean="0"/>
              <a:t>‹#›</a:t>
            </a:fld>
            <a:endParaRPr lang="en-US"/>
          </a:p>
        </p:txBody>
      </p:sp>
    </p:spTree>
    <p:extLst>
      <p:ext uri="{BB962C8B-B14F-4D97-AF65-F5344CB8AC3E}">
        <p14:creationId xmlns:p14="http://schemas.microsoft.com/office/powerpoint/2010/main" val="894653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860F5-23A9-401D-A704-1628A4234B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A2B338-8501-456C-9F8A-C53081ADA3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542B5B-3229-4B78-A1EE-EDC45A59A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F43BD5-937F-456F-86C4-54F76D7015E7}"/>
              </a:ext>
            </a:extLst>
          </p:cNvPr>
          <p:cNvSpPr>
            <a:spLocks noGrp="1"/>
          </p:cNvSpPr>
          <p:nvPr>
            <p:ph type="dt" sz="half" idx="10"/>
          </p:nvPr>
        </p:nvSpPr>
        <p:spPr/>
        <p:txBody>
          <a:bodyPr/>
          <a:lstStyle/>
          <a:p>
            <a:fld id="{51F1B961-4E8C-44C9-A315-D535AFD2B89C}" type="datetimeFigureOut">
              <a:rPr lang="en-US" smtClean="0"/>
              <a:t>7/20/2022</a:t>
            </a:fld>
            <a:endParaRPr lang="en-US"/>
          </a:p>
        </p:txBody>
      </p:sp>
      <p:sp>
        <p:nvSpPr>
          <p:cNvPr id="6" name="Footer Placeholder 5">
            <a:extLst>
              <a:ext uri="{FF2B5EF4-FFF2-40B4-BE49-F238E27FC236}">
                <a16:creationId xmlns:a16="http://schemas.microsoft.com/office/drawing/2014/main" id="{CF5DFA1C-2204-43AA-AD6B-B67326593C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33BA05-212E-49F5-9C9D-9F7463084ADD}"/>
              </a:ext>
            </a:extLst>
          </p:cNvPr>
          <p:cNvSpPr>
            <a:spLocks noGrp="1"/>
          </p:cNvSpPr>
          <p:nvPr>
            <p:ph type="sldNum" sz="quarter" idx="12"/>
          </p:nvPr>
        </p:nvSpPr>
        <p:spPr/>
        <p:txBody>
          <a:bodyPr/>
          <a:lstStyle/>
          <a:p>
            <a:fld id="{9F69FAEB-9D5B-46BB-B171-1D97085009A8}" type="slidenum">
              <a:rPr lang="en-US" smtClean="0"/>
              <a:t>‹#›</a:t>
            </a:fld>
            <a:endParaRPr lang="en-US"/>
          </a:p>
        </p:txBody>
      </p:sp>
    </p:spTree>
    <p:extLst>
      <p:ext uri="{BB962C8B-B14F-4D97-AF65-F5344CB8AC3E}">
        <p14:creationId xmlns:p14="http://schemas.microsoft.com/office/powerpoint/2010/main" val="4263172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97408-BE5A-4505-B0A8-A2814BA839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7F4850-7162-431C-9AA9-A2E7DA9277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D48D8-B3DA-48B3-A451-F9215DBBB3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65385B-60DB-4D19-9567-B3A8016815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478A7A-DDEA-483B-8437-4FBD8544EE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2969D9-DA4D-4256-B431-3B0AE04D480B}"/>
              </a:ext>
            </a:extLst>
          </p:cNvPr>
          <p:cNvSpPr>
            <a:spLocks noGrp="1"/>
          </p:cNvSpPr>
          <p:nvPr>
            <p:ph type="dt" sz="half" idx="10"/>
          </p:nvPr>
        </p:nvSpPr>
        <p:spPr/>
        <p:txBody>
          <a:bodyPr/>
          <a:lstStyle/>
          <a:p>
            <a:fld id="{51F1B961-4E8C-44C9-A315-D535AFD2B89C}" type="datetimeFigureOut">
              <a:rPr lang="en-US" smtClean="0"/>
              <a:t>7/20/2022</a:t>
            </a:fld>
            <a:endParaRPr lang="en-US"/>
          </a:p>
        </p:txBody>
      </p:sp>
      <p:sp>
        <p:nvSpPr>
          <p:cNvPr id="8" name="Footer Placeholder 7">
            <a:extLst>
              <a:ext uri="{FF2B5EF4-FFF2-40B4-BE49-F238E27FC236}">
                <a16:creationId xmlns:a16="http://schemas.microsoft.com/office/drawing/2014/main" id="{1802E47D-1C4A-43EE-9500-1A6B1AD653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01CE29-396A-4AD0-822F-291E579B5740}"/>
              </a:ext>
            </a:extLst>
          </p:cNvPr>
          <p:cNvSpPr>
            <a:spLocks noGrp="1"/>
          </p:cNvSpPr>
          <p:nvPr>
            <p:ph type="sldNum" sz="quarter" idx="12"/>
          </p:nvPr>
        </p:nvSpPr>
        <p:spPr/>
        <p:txBody>
          <a:bodyPr/>
          <a:lstStyle/>
          <a:p>
            <a:fld id="{9F69FAEB-9D5B-46BB-B171-1D97085009A8}" type="slidenum">
              <a:rPr lang="en-US" smtClean="0"/>
              <a:t>‹#›</a:t>
            </a:fld>
            <a:endParaRPr lang="en-US"/>
          </a:p>
        </p:txBody>
      </p:sp>
    </p:spTree>
    <p:extLst>
      <p:ext uri="{BB962C8B-B14F-4D97-AF65-F5344CB8AC3E}">
        <p14:creationId xmlns:p14="http://schemas.microsoft.com/office/powerpoint/2010/main" val="3549014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73E62-24AD-444F-BC8C-D466E27940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B452AC-528E-42A8-B7EA-4AF392E5981A}"/>
              </a:ext>
            </a:extLst>
          </p:cNvPr>
          <p:cNvSpPr>
            <a:spLocks noGrp="1"/>
          </p:cNvSpPr>
          <p:nvPr>
            <p:ph type="dt" sz="half" idx="10"/>
          </p:nvPr>
        </p:nvSpPr>
        <p:spPr/>
        <p:txBody>
          <a:bodyPr/>
          <a:lstStyle/>
          <a:p>
            <a:fld id="{51F1B961-4E8C-44C9-A315-D535AFD2B89C}" type="datetimeFigureOut">
              <a:rPr lang="en-US" smtClean="0"/>
              <a:t>7/20/2022</a:t>
            </a:fld>
            <a:endParaRPr lang="en-US"/>
          </a:p>
        </p:txBody>
      </p:sp>
      <p:sp>
        <p:nvSpPr>
          <p:cNvPr id="4" name="Footer Placeholder 3">
            <a:extLst>
              <a:ext uri="{FF2B5EF4-FFF2-40B4-BE49-F238E27FC236}">
                <a16:creationId xmlns:a16="http://schemas.microsoft.com/office/drawing/2014/main" id="{7BBAF2EE-16EB-4846-8CDE-6C3F44EA6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DA9C10-93CC-4DC2-8CCD-3E848C7675A7}"/>
              </a:ext>
            </a:extLst>
          </p:cNvPr>
          <p:cNvSpPr>
            <a:spLocks noGrp="1"/>
          </p:cNvSpPr>
          <p:nvPr>
            <p:ph type="sldNum" sz="quarter" idx="12"/>
          </p:nvPr>
        </p:nvSpPr>
        <p:spPr/>
        <p:txBody>
          <a:bodyPr/>
          <a:lstStyle/>
          <a:p>
            <a:fld id="{9F69FAEB-9D5B-46BB-B171-1D97085009A8}" type="slidenum">
              <a:rPr lang="en-US" smtClean="0"/>
              <a:t>‹#›</a:t>
            </a:fld>
            <a:endParaRPr lang="en-US"/>
          </a:p>
        </p:txBody>
      </p:sp>
    </p:spTree>
    <p:extLst>
      <p:ext uri="{BB962C8B-B14F-4D97-AF65-F5344CB8AC3E}">
        <p14:creationId xmlns:p14="http://schemas.microsoft.com/office/powerpoint/2010/main" val="552591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B07D12-537A-4AA1-8095-3F6D87643870}"/>
              </a:ext>
            </a:extLst>
          </p:cNvPr>
          <p:cNvSpPr>
            <a:spLocks noGrp="1"/>
          </p:cNvSpPr>
          <p:nvPr>
            <p:ph type="dt" sz="half" idx="10"/>
          </p:nvPr>
        </p:nvSpPr>
        <p:spPr/>
        <p:txBody>
          <a:bodyPr/>
          <a:lstStyle/>
          <a:p>
            <a:fld id="{51F1B961-4E8C-44C9-A315-D535AFD2B89C}" type="datetimeFigureOut">
              <a:rPr lang="en-US" smtClean="0"/>
              <a:t>7/20/2022</a:t>
            </a:fld>
            <a:endParaRPr lang="en-US"/>
          </a:p>
        </p:txBody>
      </p:sp>
      <p:sp>
        <p:nvSpPr>
          <p:cNvPr id="3" name="Footer Placeholder 2">
            <a:extLst>
              <a:ext uri="{FF2B5EF4-FFF2-40B4-BE49-F238E27FC236}">
                <a16:creationId xmlns:a16="http://schemas.microsoft.com/office/drawing/2014/main" id="{33E15412-1F42-4E1F-A323-82A7E5393D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0B0759-1225-411F-9802-ECCFFEDFFE55}"/>
              </a:ext>
            </a:extLst>
          </p:cNvPr>
          <p:cNvSpPr>
            <a:spLocks noGrp="1"/>
          </p:cNvSpPr>
          <p:nvPr>
            <p:ph type="sldNum" sz="quarter" idx="12"/>
          </p:nvPr>
        </p:nvSpPr>
        <p:spPr/>
        <p:txBody>
          <a:bodyPr/>
          <a:lstStyle/>
          <a:p>
            <a:fld id="{9F69FAEB-9D5B-46BB-B171-1D97085009A8}" type="slidenum">
              <a:rPr lang="en-US" smtClean="0"/>
              <a:t>‹#›</a:t>
            </a:fld>
            <a:endParaRPr lang="en-US"/>
          </a:p>
        </p:txBody>
      </p:sp>
    </p:spTree>
    <p:extLst>
      <p:ext uri="{BB962C8B-B14F-4D97-AF65-F5344CB8AC3E}">
        <p14:creationId xmlns:p14="http://schemas.microsoft.com/office/powerpoint/2010/main" val="2780796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95AC-532B-4163-AB70-0D46A98073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2FB5E8-15C3-4157-9DF9-6212BFA66B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76C418-3022-440E-8E87-B57A831A9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87EEF8-BE01-4210-8F3E-039B8521DF2E}"/>
              </a:ext>
            </a:extLst>
          </p:cNvPr>
          <p:cNvSpPr>
            <a:spLocks noGrp="1"/>
          </p:cNvSpPr>
          <p:nvPr>
            <p:ph type="dt" sz="half" idx="10"/>
          </p:nvPr>
        </p:nvSpPr>
        <p:spPr/>
        <p:txBody>
          <a:bodyPr/>
          <a:lstStyle/>
          <a:p>
            <a:fld id="{51F1B961-4E8C-44C9-A315-D535AFD2B89C}" type="datetimeFigureOut">
              <a:rPr lang="en-US" smtClean="0"/>
              <a:t>7/20/2022</a:t>
            </a:fld>
            <a:endParaRPr lang="en-US"/>
          </a:p>
        </p:txBody>
      </p:sp>
      <p:sp>
        <p:nvSpPr>
          <p:cNvPr id="6" name="Footer Placeholder 5">
            <a:extLst>
              <a:ext uri="{FF2B5EF4-FFF2-40B4-BE49-F238E27FC236}">
                <a16:creationId xmlns:a16="http://schemas.microsoft.com/office/drawing/2014/main" id="{E934A835-E480-4552-87D8-74DAEAA77D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FFCD8C-2E49-4701-9E05-E912459D4CC2}"/>
              </a:ext>
            </a:extLst>
          </p:cNvPr>
          <p:cNvSpPr>
            <a:spLocks noGrp="1"/>
          </p:cNvSpPr>
          <p:nvPr>
            <p:ph type="sldNum" sz="quarter" idx="12"/>
          </p:nvPr>
        </p:nvSpPr>
        <p:spPr/>
        <p:txBody>
          <a:bodyPr/>
          <a:lstStyle/>
          <a:p>
            <a:fld id="{9F69FAEB-9D5B-46BB-B171-1D97085009A8}" type="slidenum">
              <a:rPr lang="en-US" smtClean="0"/>
              <a:t>‹#›</a:t>
            </a:fld>
            <a:endParaRPr lang="en-US"/>
          </a:p>
        </p:txBody>
      </p:sp>
    </p:spTree>
    <p:extLst>
      <p:ext uri="{BB962C8B-B14F-4D97-AF65-F5344CB8AC3E}">
        <p14:creationId xmlns:p14="http://schemas.microsoft.com/office/powerpoint/2010/main" val="2629418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6D2FF-CFF6-4BCC-A7FB-240C2C8DDD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6C3870-DAB5-402F-A980-D53A063D0C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0F0E7B-A3EE-478D-9FCF-186B28F999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E8AB34-F3D1-40FC-BBBF-B8CADCDD3823}"/>
              </a:ext>
            </a:extLst>
          </p:cNvPr>
          <p:cNvSpPr>
            <a:spLocks noGrp="1"/>
          </p:cNvSpPr>
          <p:nvPr>
            <p:ph type="dt" sz="half" idx="10"/>
          </p:nvPr>
        </p:nvSpPr>
        <p:spPr/>
        <p:txBody>
          <a:bodyPr/>
          <a:lstStyle/>
          <a:p>
            <a:fld id="{51F1B961-4E8C-44C9-A315-D535AFD2B89C}" type="datetimeFigureOut">
              <a:rPr lang="en-US" smtClean="0"/>
              <a:t>7/20/2022</a:t>
            </a:fld>
            <a:endParaRPr lang="en-US"/>
          </a:p>
        </p:txBody>
      </p:sp>
      <p:sp>
        <p:nvSpPr>
          <p:cNvPr id="6" name="Footer Placeholder 5">
            <a:extLst>
              <a:ext uri="{FF2B5EF4-FFF2-40B4-BE49-F238E27FC236}">
                <a16:creationId xmlns:a16="http://schemas.microsoft.com/office/drawing/2014/main" id="{3AE0B88E-60EC-4E5B-8C48-3529E88CB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5100AD-A804-4C82-9EDE-4FFA1033A5CA}"/>
              </a:ext>
            </a:extLst>
          </p:cNvPr>
          <p:cNvSpPr>
            <a:spLocks noGrp="1"/>
          </p:cNvSpPr>
          <p:nvPr>
            <p:ph type="sldNum" sz="quarter" idx="12"/>
          </p:nvPr>
        </p:nvSpPr>
        <p:spPr/>
        <p:txBody>
          <a:bodyPr/>
          <a:lstStyle/>
          <a:p>
            <a:fld id="{9F69FAEB-9D5B-46BB-B171-1D97085009A8}" type="slidenum">
              <a:rPr lang="en-US" smtClean="0"/>
              <a:t>‹#›</a:t>
            </a:fld>
            <a:endParaRPr lang="en-US"/>
          </a:p>
        </p:txBody>
      </p:sp>
    </p:spTree>
    <p:extLst>
      <p:ext uri="{BB962C8B-B14F-4D97-AF65-F5344CB8AC3E}">
        <p14:creationId xmlns:p14="http://schemas.microsoft.com/office/powerpoint/2010/main" val="2103613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F8629-99F1-4D1B-B6A4-D056928160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976A06-E1F5-464D-9728-9C47F1C0D9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20B1F-B4A5-423E-8FAE-44CF945BEE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F1B961-4E8C-44C9-A315-D535AFD2B89C}" type="datetimeFigureOut">
              <a:rPr lang="en-US" smtClean="0"/>
              <a:t>7/20/2022</a:t>
            </a:fld>
            <a:endParaRPr lang="en-US"/>
          </a:p>
        </p:txBody>
      </p:sp>
      <p:sp>
        <p:nvSpPr>
          <p:cNvPr id="5" name="Footer Placeholder 4">
            <a:extLst>
              <a:ext uri="{FF2B5EF4-FFF2-40B4-BE49-F238E27FC236}">
                <a16:creationId xmlns:a16="http://schemas.microsoft.com/office/drawing/2014/main" id="{2967C520-7DC4-4518-8197-7AC7C5E4FB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1774F9-C110-425A-956F-26A4031B5D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9FAEB-9D5B-46BB-B171-1D97085009A8}" type="slidenum">
              <a:rPr lang="en-US" smtClean="0"/>
              <a:t>‹#›</a:t>
            </a:fld>
            <a:endParaRPr lang="en-US"/>
          </a:p>
        </p:txBody>
      </p:sp>
    </p:spTree>
    <p:extLst>
      <p:ext uri="{BB962C8B-B14F-4D97-AF65-F5344CB8AC3E}">
        <p14:creationId xmlns:p14="http://schemas.microsoft.com/office/powerpoint/2010/main" val="3949362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7AD01-F24B-4A6D-B3D4-AD41ABFB60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A48364-16CA-481F-9F42-2949808EA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B84664-A3E3-412F-9610-69833E53CD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8D9CBE-E3B6-41E9-B237-1A3319A498BB}" type="datetimeFigureOut">
              <a:rPr lang="en-US" smtClean="0"/>
              <a:t>7/20/2022</a:t>
            </a:fld>
            <a:endParaRPr lang="en-US"/>
          </a:p>
        </p:txBody>
      </p:sp>
      <p:sp>
        <p:nvSpPr>
          <p:cNvPr id="5" name="Footer Placeholder 4">
            <a:extLst>
              <a:ext uri="{FF2B5EF4-FFF2-40B4-BE49-F238E27FC236}">
                <a16:creationId xmlns:a16="http://schemas.microsoft.com/office/drawing/2014/main" id="{7A106EC3-B64D-46D6-9D03-139CB4FB85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27EE5C-BA87-4B62-9C56-67DA3E62D0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F32480-9A29-4697-A0A4-36BE9873FAF5}" type="slidenum">
              <a:rPr lang="en-US" smtClean="0"/>
              <a:t>‹#›</a:t>
            </a:fld>
            <a:endParaRPr lang="en-US"/>
          </a:p>
        </p:txBody>
      </p:sp>
    </p:spTree>
    <p:extLst>
      <p:ext uri="{BB962C8B-B14F-4D97-AF65-F5344CB8AC3E}">
        <p14:creationId xmlns:p14="http://schemas.microsoft.com/office/powerpoint/2010/main" val="39028391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90A556F-B1A7-47CD-A7F0-2D0D933C7E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504" y="0"/>
            <a:ext cx="10284991" cy="6858000"/>
          </a:xfrm>
          <a:prstGeom prst="rect">
            <a:avLst/>
          </a:prstGeom>
        </p:spPr>
      </p:pic>
      <p:sp>
        <p:nvSpPr>
          <p:cNvPr id="9" name="TextBox 8">
            <a:extLst>
              <a:ext uri="{FF2B5EF4-FFF2-40B4-BE49-F238E27FC236}">
                <a16:creationId xmlns:a16="http://schemas.microsoft.com/office/drawing/2014/main" id="{587F9933-2534-4F11-9348-BE6A3C5C63FF}"/>
              </a:ext>
            </a:extLst>
          </p:cNvPr>
          <p:cNvSpPr txBox="1"/>
          <p:nvPr/>
        </p:nvSpPr>
        <p:spPr>
          <a:xfrm>
            <a:off x="5762625" y="2962275"/>
            <a:ext cx="4305300" cy="830997"/>
          </a:xfrm>
          <a:prstGeom prst="rect">
            <a:avLst/>
          </a:prstGeom>
          <a:noFill/>
        </p:spPr>
        <p:txBody>
          <a:bodyPr wrap="square" rtlCol="0">
            <a:spAutoFit/>
          </a:bodyPr>
          <a:lstStyle/>
          <a:p>
            <a:pPr algn="ctr"/>
            <a:r>
              <a:rPr lang="en-US" sz="2400" b="1" dirty="0">
                <a:solidFill>
                  <a:schemeClr val="bg1"/>
                </a:solidFill>
                <a:latin typeface="Palatino Linotype" panose="02040502050505030304" pitchFamily="18" charset="0"/>
              </a:rPr>
              <a:t>Board of Regents </a:t>
            </a:r>
          </a:p>
          <a:p>
            <a:pPr algn="ctr"/>
            <a:r>
              <a:rPr lang="en-US" sz="2400" b="1" dirty="0">
                <a:solidFill>
                  <a:schemeClr val="bg1"/>
                </a:solidFill>
                <a:latin typeface="Palatino Linotype" panose="02040502050505030304" pitchFamily="18" charset="0"/>
              </a:rPr>
              <a:t>FY22 Budget Presentation</a:t>
            </a:r>
          </a:p>
        </p:txBody>
      </p:sp>
    </p:spTree>
    <p:extLst>
      <p:ext uri="{BB962C8B-B14F-4D97-AF65-F5344CB8AC3E}">
        <p14:creationId xmlns:p14="http://schemas.microsoft.com/office/powerpoint/2010/main" val="2179568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awing of a cartoon character&#10;&#10;Description automatically generated">
            <a:extLst>
              <a:ext uri="{FF2B5EF4-FFF2-40B4-BE49-F238E27FC236}">
                <a16:creationId xmlns:a16="http://schemas.microsoft.com/office/drawing/2014/main" id="{3E37842D-2CAF-48C0-8B54-ABF0BD748EE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62869" y="6198108"/>
            <a:ext cx="1239012" cy="481584"/>
          </a:xfrm>
          <a:prstGeom prst="rect">
            <a:avLst/>
          </a:prstGeom>
        </p:spPr>
      </p:pic>
      <p:cxnSp>
        <p:nvCxnSpPr>
          <p:cNvPr id="4" name="Straight Connector 3">
            <a:extLst>
              <a:ext uri="{FF2B5EF4-FFF2-40B4-BE49-F238E27FC236}">
                <a16:creationId xmlns:a16="http://schemas.microsoft.com/office/drawing/2014/main" id="{6F9C8E7D-A66B-45B6-B0CD-EE20C8FB2CC2}"/>
              </a:ext>
            </a:extLst>
          </p:cNvPr>
          <p:cNvCxnSpPr>
            <a:cxnSpLocks/>
          </p:cNvCxnSpPr>
          <p:nvPr/>
        </p:nvCxnSpPr>
        <p:spPr>
          <a:xfrm>
            <a:off x="2301240" y="3827022"/>
            <a:ext cx="7589520" cy="0"/>
          </a:xfrm>
          <a:prstGeom prst="line">
            <a:avLst/>
          </a:prstGeom>
          <a:ln w="1270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1EDA465-59F9-4521-B673-03A502BF8BCF}"/>
              </a:ext>
            </a:extLst>
          </p:cNvPr>
          <p:cNvSpPr txBox="1"/>
          <p:nvPr/>
        </p:nvSpPr>
        <p:spPr>
          <a:xfrm>
            <a:off x="2301240" y="3119349"/>
            <a:ext cx="7589520" cy="646331"/>
          </a:xfrm>
          <a:prstGeom prst="rect">
            <a:avLst/>
          </a:prstGeom>
          <a:noFill/>
        </p:spPr>
        <p:txBody>
          <a:bodyPr wrap="square" rtlCol="0">
            <a:spAutoFit/>
          </a:bodyPr>
          <a:lstStyle/>
          <a:p>
            <a:pPr algn="ctr"/>
            <a:r>
              <a:rPr lang="en-US" sz="3600" b="1" dirty="0">
                <a:latin typeface="Palatino Linotype" panose="02040502050505030304" pitchFamily="18" charset="0"/>
              </a:rPr>
              <a:t>FY22 Budget Summary</a:t>
            </a:r>
          </a:p>
        </p:txBody>
      </p:sp>
    </p:spTree>
    <p:extLst>
      <p:ext uri="{BB962C8B-B14F-4D97-AF65-F5344CB8AC3E}">
        <p14:creationId xmlns:p14="http://schemas.microsoft.com/office/powerpoint/2010/main" val="960828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cartoon character&#10;&#10;Description automatically generated">
            <a:extLst>
              <a:ext uri="{FF2B5EF4-FFF2-40B4-BE49-F238E27FC236}">
                <a16:creationId xmlns:a16="http://schemas.microsoft.com/office/drawing/2014/main" id="{2B5309AC-C28B-4CF8-9356-7A98E90021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62869" y="6198108"/>
            <a:ext cx="1239012" cy="481584"/>
          </a:xfrm>
          <a:prstGeom prst="rect">
            <a:avLst/>
          </a:prstGeom>
        </p:spPr>
      </p:pic>
      <p:sp>
        <p:nvSpPr>
          <p:cNvPr id="3" name="TextBox 2">
            <a:extLst>
              <a:ext uri="{FF2B5EF4-FFF2-40B4-BE49-F238E27FC236}">
                <a16:creationId xmlns:a16="http://schemas.microsoft.com/office/drawing/2014/main" id="{A26F684F-CC55-47DD-AF18-DC53B895164F}"/>
              </a:ext>
            </a:extLst>
          </p:cNvPr>
          <p:cNvSpPr txBox="1"/>
          <p:nvPr/>
        </p:nvSpPr>
        <p:spPr>
          <a:xfrm>
            <a:off x="295274" y="123825"/>
            <a:ext cx="1160144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Total Proposed FY22 Budget</a:t>
            </a:r>
          </a:p>
        </p:txBody>
      </p:sp>
      <p:cxnSp>
        <p:nvCxnSpPr>
          <p:cNvPr id="4" name="Straight Connector 3">
            <a:extLst>
              <a:ext uri="{FF2B5EF4-FFF2-40B4-BE49-F238E27FC236}">
                <a16:creationId xmlns:a16="http://schemas.microsoft.com/office/drawing/2014/main" id="{D5D90500-8E31-48DA-BD0F-EEE6886BB9D5}"/>
              </a:ext>
            </a:extLst>
          </p:cNvPr>
          <p:cNvCxnSpPr>
            <a:cxnSpLocks/>
          </p:cNvCxnSpPr>
          <p:nvPr/>
        </p:nvCxnSpPr>
        <p:spPr>
          <a:xfrm>
            <a:off x="295275" y="779022"/>
            <a:ext cx="11601450" cy="0"/>
          </a:xfrm>
          <a:prstGeom prst="line">
            <a:avLst/>
          </a:prstGeom>
          <a:ln w="1270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05459C48-0560-485F-BE28-20A5D37C6BB3}"/>
              </a:ext>
            </a:extLst>
          </p:cNvPr>
          <p:cNvGraphicFramePr>
            <a:graphicFrameLocks noGrp="1"/>
          </p:cNvGraphicFramePr>
          <p:nvPr>
            <p:extLst>
              <p:ext uri="{D42A27DB-BD31-4B8C-83A1-F6EECF244321}">
                <p14:modId xmlns:p14="http://schemas.microsoft.com/office/powerpoint/2010/main" val="3501133186"/>
              </p:ext>
            </p:extLst>
          </p:nvPr>
        </p:nvGraphicFramePr>
        <p:xfrm>
          <a:off x="1137071" y="1824679"/>
          <a:ext cx="9917859" cy="2682240"/>
        </p:xfrm>
        <a:graphic>
          <a:graphicData uri="http://schemas.openxmlformats.org/drawingml/2006/table">
            <a:tbl>
              <a:tblPr firstRow="1" bandRow="1">
                <a:tableStyleId>{9D7B26C5-4107-4FEC-AEDC-1716B250A1EF}</a:tableStyleId>
              </a:tblPr>
              <a:tblGrid>
                <a:gridCol w="3512882">
                  <a:extLst>
                    <a:ext uri="{9D8B030D-6E8A-4147-A177-3AD203B41FA5}">
                      <a16:colId xmlns:a16="http://schemas.microsoft.com/office/drawing/2014/main" val="8473985"/>
                    </a:ext>
                  </a:extLst>
                </a:gridCol>
                <a:gridCol w="1701322">
                  <a:extLst>
                    <a:ext uri="{9D8B030D-6E8A-4147-A177-3AD203B41FA5}">
                      <a16:colId xmlns:a16="http://schemas.microsoft.com/office/drawing/2014/main" val="1013635882"/>
                    </a:ext>
                  </a:extLst>
                </a:gridCol>
                <a:gridCol w="1701322">
                  <a:extLst>
                    <a:ext uri="{9D8B030D-6E8A-4147-A177-3AD203B41FA5}">
                      <a16:colId xmlns:a16="http://schemas.microsoft.com/office/drawing/2014/main" val="1468752985"/>
                    </a:ext>
                  </a:extLst>
                </a:gridCol>
                <a:gridCol w="1701322">
                  <a:extLst>
                    <a:ext uri="{9D8B030D-6E8A-4147-A177-3AD203B41FA5}">
                      <a16:colId xmlns:a16="http://schemas.microsoft.com/office/drawing/2014/main" val="113576803"/>
                    </a:ext>
                  </a:extLst>
                </a:gridCol>
                <a:gridCol w="1301011">
                  <a:extLst>
                    <a:ext uri="{9D8B030D-6E8A-4147-A177-3AD203B41FA5}">
                      <a16:colId xmlns:a16="http://schemas.microsoft.com/office/drawing/2014/main" val="3760808393"/>
                    </a:ext>
                  </a:extLst>
                </a:gridCol>
              </a:tblGrid>
              <a:tr h="370840">
                <a:tc>
                  <a:txBody>
                    <a:bodyPr/>
                    <a:lstStyle/>
                    <a:p>
                      <a:endParaRPr lang="en-US" sz="2000" dirty="0">
                        <a:latin typeface="Palatino Linotype" panose="02040502050505030304" pitchFamily="18" charset="0"/>
                      </a:endParaRPr>
                    </a:p>
                  </a:txBody>
                  <a:tcPr/>
                </a:tc>
                <a:tc>
                  <a:txBody>
                    <a:bodyPr/>
                    <a:lstStyle/>
                    <a:p>
                      <a:pPr algn="r"/>
                      <a:endParaRPr lang="en-US" sz="2000" dirty="0">
                        <a:latin typeface="Palatino Linotype" panose="02040502050505030304" pitchFamily="18" charset="0"/>
                      </a:endParaRPr>
                    </a:p>
                    <a:p>
                      <a:pPr algn="r"/>
                      <a:r>
                        <a:rPr lang="en-US" sz="2000" dirty="0">
                          <a:latin typeface="Palatino Linotype" panose="02040502050505030304" pitchFamily="18" charset="0"/>
                        </a:rPr>
                        <a:t>FY20 Budget</a:t>
                      </a:r>
                    </a:p>
                  </a:txBody>
                  <a:tcPr/>
                </a:tc>
                <a:tc>
                  <a:txBody>
                    <a:bodyPr/>
                    <a:lstStyle/>
                    <a:p>
                      <a:pPr algn="r"/>
                      <a:endParaRPr lang="en-US" sz="2000" dirty="0">
                        <a:latin typeface="Palatino Linotype" panose="02040502050505030304" pitchFamily="18" charset="0"/>
                      </a:endParaRPr>
                    </a:p>
                    <a:p>
                      <a:pPr algn="r"/>
                      <a:r>
                        <a:rPr lang="en-US" sz="2000" dirty="0">
                          <a:latin typeface="Palatino Linotype" panose="02040502050505030304" pitchFamily="18" charset="0"/>
                        </a:rPr>
                        <a:t>FY22 Budget</a:t>
                      </a:r>
                    </a:p>
                  </a:txBody>
                  <a:tcPr/>
                </a:tc>
                <a:tc>
                  <a:txBody>
                    <a:bodyPr/>
                    <a:lstStyle/>
                    <a:p>
                      <a:pPr algn="ctr"/>
                      <a:r>
                        <a:rPr lang="en-US" sz="2000" dirty="0">
                          <a:latin typeface="Palatino Linotype" panose="02040502050505030304" pitchFamily="18" charset="0"/>
                        </a:rPr>
                        <a:t>Dollar Change</a:t>
                      </a:r>
                    </a:p>
                  </a:txBody>
                  <a:tcPr/>
                </a:tc>
                <a:tc>
                  <a:txBody>
                    <a:bodyPr/>
                    <a:lstStyle/>
                    <a:p>
                      <a:pPr algn="ctr"/>
                      <a:r>
                        <a:rPr lang="en-US" sz="2000" dirty="0">
                          <a:latin typeface="Palatino Linotype" panose="02040502050505030304" pitchFamily="18" charset="0"/>
                        </a:rPr>
                        <a:t>Percent Change</a:t>
                      </a:r>
                    </a:p>
                  </a:txBody>
                  <a:tcPr/>
                </a:tc>
                <a:extLst>
                  <a:ext uri="{0D108BD9-81ED-4DB2-BD59-A6C34878D82A}">
                    <a16:rowId xmlns:a16="http://schemas.microsoft.com/office/drawing/2014/main" val="3346167567"/>
                  </a:ext>
                </a:extLst>
              </a:tr>
              <a:tr h="370840">
                <a:tc>
                  <a:txBody>
                    <a:bodyPr/>
                    <a:lstStyle/>
                    <a:p>
                      <a:r>
                        <a:rPr lang="en-US" sz="2000" dirty="0">
                          <a:latin typeface="Palatino Linotype" panose="02040502050505030304" pitchFamily="18" charset="0"/>
                        </a:rPr>
                        <a:t>Total E&amp;G</a:t>
                      </a:r>
                    </a:p>
                  </a:txBody>
                  <a:tcPr/>
                </a:tc>
                <a:tc>
                  <a:txBody>
                    <a:bodyPr/>
                    <a:lstStyle/>
                    <a:p>
                      <a:pPr algn="r"/>
                      <a:r>
                        <a:rPr lang="en-US" sz="2000" dirty="0">
                          <a:latin typeface="Palatino Linotype" panose="02040502050505030304" pitchFamily="18" charset="0"/>
                        </a:rPr>
                        <a:t>364,353,000</a:t>
                      </a:r>
                    </a:p>
                  </a:txBody>
                  <a:tcPr/>
                </a:tc>
                <a:tc>
                  <a:txBody>
                    <a:bodyPr/>
                    <a:lstStyle/>
                    <a:p>
                      <a:pPr algn="r"/>
                      <a:r>
                        <a:rPr lang="en-US" sz="2000" dirty="0">
                          <a:latin typeface="Palatino Linotype" panose="02040502050505030304" pitchFamily="18" charset="0"/>
                        </a:rPr>
                        <a:t>359,383,525</a:t>
                      </a:r>
                    </a:p>
                  </a:txBody>
                  <a:tcPr/>
                </a:tc>
                <a:tc>
                  <a:txBody>
                    <a:bodyPr/>
                    <a:lstStyle/>
                    <a:p>
                      <a:pPr algn="r"/>
                      <a:r>
                        <a:rPr lang="en-US" sz="2000" dirty="0">
                          <a:latin typeface="Palatino Linotype" panose="02040502050505030304" pitchFamily="18" charset="0"/>
                        </a:rPr>
                        <a:t>(4,969,475)</a:t>
                      </a:r>
                    </a:p>
                  </a:txBody>
                  <a:tcPr/>
                </a:tc>
                <a:tc>
                  <a:txBody>
                    <a:bodyPr/>
                    <a:lstStyle/>
                    <a:p>
                      <a:pPr algn="r"/>
                      <a:r>
                        <a:rPr lang="en-US" sz="2000" dirty="0">
                          <a:latin typeface="Palatino Linotype" panose="02040502050505030304" pitchFamily="18" charset="0"/>
                        </a:rPr>
                        <a:t>(1%)</a:t>
                      </a:r>
                    </a:p>
                  </a:txBody>
                  <a:tcPr/>
                </a:tc>
                <a:extLst>
                  <a:ext uri="{0D108BD9-81ED-4DB2-BD59-A6C34878D82A}">
                    <a16:rowId xmlns:a16="http://schemas.microsoft.com/office/drawing/2014/main" val="3357684612"/>
                  </a:ext>
                </a:extLst>
              </a:tr>
              <a:tr h="370840">
                <a:tc>
                  <a:txBody>
                    <a:bodyPr/>
                    <a:lstStyle/>
                    <a:p>
                      <a:r>
                        <a:rPr lang="en-US" sz="2000" dirty="0">
                          <a:latin typeface="Palatino Linotype" panose="02040502050505030304" pitchFamily="18" charset="0"/>
                        </a:rPr>
                        <a:t>     Unrestricted E&amp;G</a:t>
                      </a:r>
                    </a:p>
                  </a:txBody>
                  <a:tcPr/>
                </a:tc>
                <a:tc>
                  <a:txBody>
                    <a:bodyPr/>
                    <a:lstStyle/>
                    <a:p>
                      <a:pPr algn="r"/>
                      <a:r>
                        <a:rPr lang="en-US" sz="2000" dirty="0">
                          <a:latin typeface="Palatino Linotype" panose="02040502050505030304" pitchFamily="18" charset="0"/>
                        </a:rPr>
                        <a:t>302,906,000</a:t>
                      </a:r>
                    </a:p>
                  </a:txBody>
                  <a:tcPr/>
                </a:tc>
                <a:tc>
                  <a:txBody>
                    <a:bodyPr/>
                    <a:lstStyle/>
                    <a:p>
                      <a:pPr algn="r"/>
                      <a:r>
                        <a:rPr lang="en-US" sz="2000" dirty="0">
                          <a:latin typeface="Palatino Linotype" panose="02040502050505030304" pitchFamily="18" charset="0"/>
                        </a:rPr>
                        <a:t>301,715,525</a:t>
                      </a:r>
                    </a:p>
                  </a:txBody>
                  <a:tcPr/>
                </a:tc>
                <a:tc>
                  <a:txBody>
                    <a:bodyPr/>
                    <a:lstStyle/>
                    <a:p>
                      <a:pPr algn="r"/>
                      <a:r>
                        <a:rPr lang="en-US" sz="2000" dirty="0">
                          <a:latin typeface="Palatino Linotype" panose="02040502050505030304" pitchFamily="18" charset="0"/>
                        </a:rPr>
                        <a:t>(1,190,475)</a:t>
                      </a:r>
                    </a:p>
                  </a:txBody>
                  <a:tcPr/>
                </a:tc>
                <a:tc>
                  <a:txBody>
                    <a:bodyPr/>
                    <a:lstStyle/>
                    <a:p>
                      <a:pPr algn="r"/>
                      <a:r>
                        <a:rPr lang="en-US" sz="2000" dirty="0">
                          <a:latin typeface="Palatino Linotype" panose="02040502050505030304" pitchFamily="18" charset="0"/>
                        </a:rPr>
                        <a:t>(0%)</a:t>
                      </a:r>
                    </a:p>
                  </a:txBody>
                  <a:tcPr/>
                </a:tc>
                <a:extLst>
                  <a:ext uri="{0D108BD9-81ED-4DB2-BD59-A6C34878D82A}">
                    <a16:rowId xmlns:a16="http://schemas.microsoft.com/office/drawing/2014/main" val="492589601"/>
                  </a:ext>
                </a:extLst>
              </a:tr>
              <a:tr h="370840">
                <a:tc>
                  <a:txBody>
                    <a:bodyPr/>
                    <a:lstStyle/>
                    <a:p>
                      <a:r>
                        <a:rPr lang="en-US" sz="2000" dirty="0">
                          <a:latin typeface="Palatino Linotype" panose="02040502050505030304" pitchFamily="18" charset="0"/>
                        </a:rPr>
                        <a:t>     Restricted E&amp;G</a:t>
                      </a:r>
                    </a:p>
                  </a:txBody>
                  <a:tcPr/>
                </a:tc>
                <a:tc>
                  <a:txBody>
                    <a:bodyPr/>
                    <a:lstStyle/>
                    <a:p>
                      <a:pPr algn="r"/>
                      <a:r>
                        <a:rPr lang="en-US" sz="2000" dirty="0">
                          <a:latin typeface="Palatino Linotype" panose="02040502050505030304" pitchFamily="18" charset="0"/>
                        </a:rPr>
                        <a:t>61,447,000</a:t>
                      </a:r>
                    </a:p>
                  </a:txBody>
                  <a:tcPr/>
                </a:tc>
                <a:tc>
                  <a:txBody>
                    <a:bodyPr/>
                    <a:lstStyle/>
                    <a:p>
                      <a:pPr algn="r"/>
                      <a:r>
                        <a:rPr lang="en-US" sz="2000" dirty="0">
                          <a:latin typeface="Palatino Linotype" panose="02040502050505030304" pitchFamily="18" charset="0"/>
                        </a:rPr>
                        <a:t>57,668,000</a:t>
                      </a:r>
                    </a:p>
                  </a:txBody>
                  <a:tcPr/>
                </a:tc>
                <a:tc>
                  <a:txBody>
                    <a:bodyPr/>
                    <a:lstStyle/>
                    <a:p>
                      <a:pPr algn="r"/>
                      <a:r>
                        <a:rPr lang="en-US" sz="2000" dirty="0">
                          <a:latin typeface="Palatino Linotype" panose="02040502050505030304" pitchFamily="18" charset="0"/>
                        </a:rPr>
                        <a:t>(3,779,000)</a:t>
                      </a:r>
                    </a:p>
                  </a:txBody>
                  <a:tcPr/>
                </a:tc>
                <a:tc>
                  <a:txBody>
                    <a:bodyPr/>
                    <a:lstStyle/>
                    <a:p>
                      <a:pPr algn="r"/>
                      <a:r>
                        <a:rPr lang="en-US" sz="2000" dirty="0">
                          <a:latin typeface="Palatino Linotype" panose="02040502050505030304" pitchFamily="18" charset="0"/>
                        </a:rPr>
                        <a:t>(6%)</a:t>
                      </a:r>
                    </a:p>
                  </a:txBody>
                  <a:tcPr/>
                </a:tc>
                <a:extLst>
                  <a:ext uri="{0D108BD9-81ED-4DB2-BD59-A6C34878D82A}">
                    <a16:rowId xmlns:a16="http://schemas.microsoft.com/office/drawing/2014/main" val="2594195137"/>
                  </a:ext>
                </a:extLst>
              </a:tr>
              <a:tr h="370840">
                <a:tc>
                  <a:txBody>
                    <a:bodyPr/>
                    <a:lstStyle/>
                    <a:p>
                      <a:r>
                        <a:rPr lang="en-US" sz="2000" dirty="0">
                          <a:latin typeface="Palatino Linotype" panose="02040502050505030304" pitchFamily="18" charset="0"/>
                        </a:rPr>
                        <a:t>Total Auxiliary Enterprises</a:t>
                      </a:r>
                    </a:p>
                  </a:txBody>
                  <a:tcPr>
                    <a:lnB w="12700" cap="flat" cmpd="sng" algn="ctr">
                      <a:solidFill>
                        <a:schemeClr val="tx1"/>
                      </a:solidFill>
                      <a:prstDash val="solid"/>
                      <a:round/>
                      <a:headEnd type="none" w="med" len="med"/>
                      <a:tailEnd type="none" w="med" len="med"/>
                    </a:lnB>
                  </a:tcPr>
                </a:tc>
                <a:tc>
                  <a:txBody>
                    <a:bodyPr/>
                    <a:lstStyle/>
                    <a:p>
                      <a:pPr algn="r"/>
                      <a:r>
                        <a:rPr lang="en-US" sz="2000" dirty="0">
                          <a:latin typeface="Palatino Linotype" panose="02040502050505030304" pitchFamily="18" charset="0"/>
                        </a:rPr>
                        <a:t>23,409,000</a:t>
                      </a:r>
                    </a:p>
                  </a:txBody>
                  <a:tcPr>
                    <a:lnB w="12700" cap="flat" cmpd="sng" algn="ctr">
                      <a:solidFill>
                        <a:schemeClr val="tx1"/>
                      </a:solidFill>
                      <a:prstDash val="solid"/>
                      <a:round/>
                      <a:headEnd type="none" w="med" len="med"/>
                      <a:tailEnd type="none" w="med" len="med"/>
                    </a:lnB>
                  </a:tcPr>
                </a:tc>
                <a:tc>
                  <a:txBody>
                    <a:bodyPr/>
                    <a:lstStyle/>
                    <a:p>
                      <a:pPr algn="r"/>
                      <a:r>
                        <a:rPr lang="en-US" sz="2000" dirty="0">
                          <a:latin typeface="Palatino Linotype" panose="02040502050505030304" pitchFamily="18" charset="0"/>
                        </a:rPr>
                        <a:t>16,293,650</a:t>
                      </a:r>
                    </a:p>
                  </a:txBody>
                  <a:tcPr>
                    <a:lnB w="12700" cap="flat" cmpd="sng" algn="ctr">
                      <a:solidFill>
                        <a:schemeClr val="tx1"/>
                      </a:solidFill>
                      <a:prstDash val="solid"/>
                      <a:round/>
                      <a:headEnd type="none" w="med" len="med"/>
                      <a:tailEnd type="none" w="med" len="med"/>
                    </a:lnB>
                  </a:tcPr>
                </a:tc>
                <a:tc>
                  <a:txBody>
                    <a:bodyPr/>
                    <a:lstStyle/>
                    <a:p>
                      <a:pPr algn="r"/>
                      <a:r>
                        <a:rPr lang="en-US" sz="2000" dirty="0">
                          <a:latin typeface="Palatino Linotype" panose="02040502050505030304" pitchFamily="18" charset="0"/>
                        </a:rPr>
                        <a:t>(7,115,155)</a:t>
                      </a:r>
                    </a:p>
                  </a:txBody>
                  <a:tcPr>
                    <a:lnB w="12700" cap="flat" cmpd="sng" algn="ctr">
                      <a:solidFill>
                        <a:schemeClr val="tx1"/>
                      </a:solidFill>
                      <a:prstDash val="solid"/>
                      <a:round/>
                      <a:headEnd type="none" w="med" len="med"/>
                      <a:tailEnd type="none" w="med" len="med"/>
                    </a:lnB>
                  </a:tcPr>
                </a:tc>
                <a:tc>
                  <a:txBody>
                    <a:bodyPr/>
                    <a:lstStyle/>
                    <a:p>
                      <a:pPr algn="r"/>
                      <a:r>
                        <a:rPr lang="en-US" sz="2000" dirty="0">
                          <a:latin typeface="Palatino Linotype" panose="02040502050505030304" pitchFamily="18" charset="0"/>
                        </a:rPr>
                        <a:t>(43%)</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9996081"/>
                  </a:ext>
                </a:extLst>
              </a:tr>
              <a:tr h="370840">
                <a:tc>
                  <a:txBody>
                    <a:bodyPr/>
                    <a:lstStyle/>
                    <a:p>
                      <a:pPr algn="l"/>
                      <a:r>
                        <a:rPr lang="en-US" sz="2000" b="1" dirty="0">
                          <a:latin typeface="Palatino Linotype" panose="02040502050505030304" pitchFamily="18" charset="0"/>
                        </a:rPr>
                        <a:t>Total Budget</a:t>
                      </a:r>
                    </a:p>
                  </a:txBody>
                  <a:tcPr>
                    <a:lnT w="12700" cap="flat" cmpd="sng" algn="ctr">
                      <a:solidFill>
                        <a:schemeClr val="tx1"/>
                      </a:solidFill>
                      <a:prstDash val="solid"/>
                      <a:round/>
                      <a:headEnd type="none" w="med" len="med"/>
                      <a:tailEnd type="none" w="med" len="med"/>
                    </a:lnT>
                  </a:tcPr>
                </a:tc>
                <a:tc>
                  <a:txBody>
                    <a:bodyPr/>
                    <a:lstStyle/>
                    <a:p>
                      <a:pPr algn="r"/>
                      <a:r>
                        <a:rPr lang="en-US" sz="2000" b="1" dirty="0">
                          <a:latin typeface="Palatino Linotype" panose="02040502050505030304" pitchFamily="18" charset="0"/>
                        </a:rPr>
                        <a:t>$387,762,000</a:t>
                      </a:r>
                    </a:p>
                  </a:txBody>
                  <a:tcPr>
                    <a:lnT w="12700" cap="flat" cmpd="sng" algn="ctr">
                      <a:solidFill>
                        <a:schemeClr val="tx1"/>
                      </a:solidFill>
                      <a:prstDash val="solid"/>
                      <a:round/>
                      <a:headEnd type="none" w="med" len="med"/>
                      <a:tailEnd type="none" w="med" len="med"/>
                    </a:lnT>
                  </a:tcPr>
                </a:tc>
                <a:tc>
                  <a:txBody>
                    <a:bodyPr/>
                    <a:lstStyle/>
                    <a:p>
                      <a:pPr algn="r"/>
                      <a:r>
                        <a:rPr lang="en-US" sz="2000" b="1" dirty="0">
                          <a:latin typeface="Palatino Linotype" panose="02040502050505030304" pitchFamily="18" charset="0"/>
                        </a:rPr>
                        <a:t>$375,677,370</a:t>
                      </a:r>
                    </a:p>
                  </a:txBody>
                  <a:tcPr>
                    <a:lnT w="12700" cap="flat" cmpd="sng" algn="ctr">
                      <a:solidFill>
                        <a:schemeClr val="tx1"/>
                      </a:solidFill>
                      <a:prstDash val="solid"/>
                      <a:round/>
                      <a:headEnd type="none" w="med" len="med"/>
                      <a:tailEnd type="none" w="med" len="med"/>
                    </a:lnT>
                  </a:tcPr>
                </a:tc>
                <a:tc>
                  <a:txBody>
                    <a:bodyPr/>
                    <a:lstStyle/>
                    <a:p>
                      <a:pPr algn="r"/>
                      <a:r>
                        <a:rPr lang="en-US" sz="2000" b="1" dirty="0">
                          <a:latin typeface="Palatino Linotype" panose="02040502050505030304" pitchFamily="18" charset="0"/>
                        </a:rPr>
                        <a:t>($12,084,630)</a:t>
                      </a:r>
                    </a:p>
                  </a:txBody>
                  <a:tcPr>
                    <a:lnT w="12700" cap="flat" cmpd="sng" algn="ctr">
                      <a:solidFill>
                        <a:schemeClr val="tx1"/>
                      </a:solidFill>
                      <a:prstDash val="solid"/>
                      <a:round/>
                      <a:headEnd type="none" w="med" len="med"/>
                      <a:tailEnd type="none" w="med" len="med"/>
                    </a:lnT>
                  </a:tcPr>
                </a:tc>
                <a:tc>
                  <a:txBody>
                    <a:bodyPr/>
                    <a:lstStyle/>
                    <a:p>
                      <a:pPr algn="r"/>
                      <a:r>
                        <a:rPr lang="en-US" sz="2000" b="1" dirty="0">
                          <a:latin typeface="Palatino Linotype" panose="02040502050505030304" pitchFamily="18" charset="0"/>
                        </a:rPr>
                        <a:t>(3%)</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13763581"/>
                  </a:ext>
                </a:extLst>
              </a:tr>
            </a:tbl>
          </a:graphicData>
        </a:graphic>
      </p:graphicFrame>
    </p:spTree>
    <p:extLst>
      <p:ext uri="{BB962C8B-B14F-4D97-AF65-F5344CB8AC3E}">
        <p14:creationId xmlns:p14="http://schemas.microsoft.com/office/powerpoint/2010/main" val="2192120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cartoon character&#10;&#10;Description automatically generated">
            <a:extLst>
              <a:ext uri="{FF2B5EF4-FFF2-40B4-BE49-F238E27FC236}">
                <a16:creationId xmlns:a16="http://schemas.microsoft.com/office/drawing/2014/main" id="{2B5309AC-C28B-4CF8-9356-7A98E90021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62869" y="6198108"/>
            <a:ext cx="1239012" cy="481584"/>
          </a:xfrm>
          <a:prstGeom prst="rect">
            <a:avLst/>
          </a:prstGeom>
        </p:spPr>
      </p:pic>
      <p:sp>
        <p:nvSpPr>
          <p:cNvPr id="3" name="TextBox 2">
            <a:extLst>
              <a:ext uri="{FF2B5EF4-FFF2-40B4-BE49-F238E27FC236}">
                <a16:creationId xmlns:a16="http://schemas.microsoft.com/office/drawing/2014/main" id="{A26F684F-CC55-47DD-AF18-DC53B895164F}"/>
              </a:ext>
            </a:extLst>
          </p:cNvPr>
          <p:cNvSpPr txBox="1"/>
          <p:nvPr/>
        </p:nvSpPr>
        <p:spPr>
          <a:xfrm>
            <a:off x="219074" y="123824"/>
            <a:ext cx="11601449" cy="584775"/>
          </a:xfrm>
          <a:prstGeom prst="rect">
            <a:avLst/>
          </a:prstGeom>
          <a:noFill/>
        </p:spPr>
        <p:txBody>
          <a:bodyPr wrap="square" rtlCol="0">
            <a:spAutoFit/>
          </a:bodyPr>
          <a:lstStyle/>
          <a:p>
            <a:pPr algn="ctr"/>
            <a:r>
              <a:rPr lang="en-US" sz="3200" b="1" dirty="0">
                <a:latin typeface="Palatino Linotype" panose="02040502050505030304" pitchFamily="18" charset="0"/>
              </a:rPr>
              <a:t>Total Proposed FY22 Budget</a:t>
            </a:r>
          </a:p>
        </p:txBody>
      </p:sp>
      <p:cxnSp>
        <p:nvCxnSpPr>
          <p:cNvPr id="4" name="Straight Connector 3">
            <a:extLst>
              <a:ext uri="{FF2B5EF4-FFF2-40B4-BE49-F238E27FC236}">
                <a16:creationId xmlns:a16="http://schemas.microsoft.com/office/drawing/2014/main" id="{D5D90500-8E31-48DA-BD0F-EEE6886BB9D5}"/>
              </a:ext>
            </a:extLst>
          </p:cNvPr>
          <p:cNvCxnSpPr>
            <a:cxnSpLocks/>
          </p:cNvCxnSpPr>
          <p:nvPr/>
        </p:nvCxnSpPr>
        <p:spPr>
          <a:xfrm>
            <a:off x="219075" y="779022"/>
            <a:ext cx="11601450" cy="0"/>
          </a:xfrm>
          <a:prstGeom prst="line">
            <a:avLst/>
          </a:prstGeom>
          <a:ln w="1270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59FF21F7-DD7B-468F-A409-4014C3E57BA8}"/>
              </a:ext>
            </a:extLst>
          </p:cNvPr>
          <p:cNvGraphicFramePr/>
          <p:nvPr>
            <p:extLst>
              <p:ext uri="{D42A27DB-BD31-4B8C-83A1-F6EECF244321}">
                <p14:modId xmlns:p14="http://schemas.microsoft.com/office/powerpoint/2010/main" val="4216189972"/>
              </p:ext>
            </p:extLst>
          </p:nvPr>
        </p:nvGraphicFramePr>
        <p:xfrm>
          <a:off x="219074" y="1068640"/>
          <a:ext cx="7151209" cy="547536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FC76782F-7CB4-420C-A411-5935B4AFBF64}"/>
              </a:ext>
            </a:extLst>
          </p:cNvPr>
          <p:cNvSpPr txBox="1"/>
          <p:nvPr/>
        </p:nvSpPr>
        <p:spPr>
          <a:xfrm>
            <a:off x="7116201" y="1668259"/>
            <a:ext cx="4564760" cy="1200329"/>
          </a:xfrm>
          <a:prstGeom prst="rect">
            <a:avLst/>
          </a:prstGeom>
          <a:noFill/>
          <a:ln>
            <a:solidFill>
              <a:schemeClr val="tx1"/>
            </a:solidFill>
          </a:ln>
        </p:spPr>
        <p:txBody>
          <a:bodyPr wrap="square" rtlCol="0">
            <a:spAutoFit/>
          </a:bodyPr>
          <a:lstStyle/>
          <a:p>
            <a:pPr algn="ctr"/>
            <a:r>
              <a:rPr lang="en-US" sz="2400" b="1" dirty="0">
                <a:latin typeface="Palatino Linotype" panose="02040502050505030304" pitchFamily="18" charset="0"/>
              </a:rPr>
              <a:t>Total: $375,677,370</a:t>
            </a:r>
          </a:p>
          <a:p>
            <a:endParaRPr lang="en-US" sz="2400" b="1" dirty="0">
              <a:latin typeface="Palatino Linotype" panose="02040502050505030304" pitchFamily="18" charset="0"/>
            </a:endParaRPr>
          </a:p>
          <a:p>
            <a:pPr algn="ctr"/>
            <a:r>
              <a:rPr lang="en-US" sz="2400" b="1" dirty="0">
                <a:latin typeface="Palatino Linotype" panose="02040502050505030304" pitchFamily="18" charset="0"/>
              </a:rPr>
              <a:t>Percent Change - (3%)</a:t>
            </a:r>
          </a:p>
        </p:txBody>
      </p:sp>
      <p:cxnSp>
        <p:nvCxnSpPr>
          <p:cNvPr id="6" name="Straight Arrow Connector 5">
            <a:extLst>
              <a:ext uri="{FF2B5EF4-FFF2-40B4-BE49-F238E27FC236}">
                <a16:creationId xmlns:a16="http://schemas.microsoft.com/office/drawing/2014/main" id="{EF1432D8-F7B7-45B4-84F2-C2090AAF5E4A}"/>
              </a:ext>
            </a:extLst>
          </p:cNvPr>
          <p:cNvCxnSpPr>
            <a:cxnSpLocks/>
          </p:cNvCxnSpPr>
          <p:nvPr/>
        </p:nvCxnSpPr>
        <p:spPr>
          <a:xfrm flipV="1">
            <a:off x="5605884" y="2268423"/>
            <a:ext cx="1357047" cy="2242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700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awing of a cartoon character&#10;&#10;Description automatically generated">
            <a:extLst>
              <a:ext uri="{FF2B5EF4-FFF2-40B4-BE49-F238E27FC236}">
                <a16:creationId xmlns:a16="http://schemas.microsoft.com/office/drawing/2014/main" id="{3E37842D-2CAF-48C0-8B54-ABF0BD748EE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62869" y="6198108"/>
            <a:ext cx="1239012" cy="481584"/>
          </a:xfrm>
          <a:prstGeom prst="rect">
            <a:avLst/>
          </a:prstGeom>
        </p:spPr>
      </p:pic>
      <p:cxnSp>
        <p:nvCxnSpPr>
          <p:cNvPr id="4" name="Straight Connector 3">
            <a:extLst>
              <a:ext uri="{FF2B5EF4-FFF2-40B4-BE49-F238E27FC236}">
                <a16:creationId xmlns:a16="http://schemas.microsoft.com/office/drawing/2014/main" id="{6F9C8E7D-A66B-45B6-B0CD-EE20C8FB2CC2}"/>
              </a:ext>
            </a:extLst>
          </p:cNvPr>
          <p:cNvCxnSpPr>
            <a:cxnSpLocks/>
          </p:cNvCxnSpPr>
          <p:nvPr/>
        </p:nvCxnSpPr>
        <p:spPr>
          <a:xfrm>
            <a:off x="2301240" y="3827022"/>
            <a:ext cx="7589520" cy="0"/>
          </a:xfrm>
          <a:prstGeom prst="line">
            <a:avLst/>
          </a:prstGeom>
          <a:ln w="1270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1EDA465-59F9-4521-B673-03A502BF8BCF}"/>
              </a:ext>
            </a:extLst>
          </p:cNvPr>
          <p:cNvSpPr txBox="1"/>
          <p:nvPr/>
        </p:nvSpPr>
        <p:spPr>
          <a:xfrm>
            <a:off x="2301240" y="3119349"/>
            <a:ext cx="7589520" cy="646331"/>
          </a:xfrm>
          <a:prstGeom prst="rect">
            <a:avLst/>
          </a:prstGeom>
          <a:noFill/>
        </p:spPr>
        <p:txBody>
          <a:bodyPr wrap="square" rtlCol="0">
            <a:spAutoFit/>
          </a:bodyPr>
          <a:lstStyle/>
          <a:p>
            <a:pPr algn="ctr"/>
            <a:r>
              <a:rPr lang="en-US" sz="3600" b="1" dirty="0">
                <a:latin typeface="Palatino Linotype" panose="02040502050505030304" pitchFamily="18" charset="0"/>
              </a:rPr>
              <a:t>Revenue Budget Highlights</a:t>
            </a:r>
          </a:p>
        </p:txBody>
      </p:sp>
    </p:spTree>
    <p:extLst>
      <p:ext uri="{BB962C8B-B14F-4D97-AF65-F5344CB8AC3E}">
        <p14:creationId xmlns:p14="http://schemas.microsoft.com/office/powerpoint/2010/main" val="2403741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cartoon character&#10;&#10;Description automatically generated">
            <a:extLst>
              <a:ext uri="{FF2B5EF4-FFF2-40B4-BE49-F238E27FC236}">
                <a16:creationId xmlns:a16="http://schemas.microsoft.com/office/drawing/2014/main" id="{2B5309AC-C28B-4CF8-9356-7A98E90021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62869" y="6198108"/>
            <a:ext cx="1239012" cy="481584"/>
          </a:xfrm>
          <a:prstGeom prst="rect">
            <a:avLst/>
          </a:prstGeom>
        </p:spPr>
      </p:pic>
      <p:sp>
        <p:nvSpPr>
          <p:cNvPr id="3" name="TextBox 2">
            <a:extLst>
              <a:ext uri="{FF2B5EF4-FFF2-40B4-BE49-F238E27FC236}">
                <a16:creationId xmlns:a16="http://schemas.microsoft.com/office/drawing/2014/main" id="{A26F684F-CC55-47DD-AF18-DC53B895164F}"/>
              </a:ext>
            </a:extLst>
          </p:cNvPr>
          <p:cNvSpPr txBox="1"/>
          <p:nvPr/>
        </p:nvSpPr>
        <p:spPr>
          <a:xfrm>
            <a:off x="295274" y="123825"/>
            <a:ext cx="1160144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Revenue Budget Highlights - Sources</a:t>
            </a:r>
          </a:p>
        </p:txBody>
      </p:sp>
      <p:cxnSp>
        <p:nvCxnSpPr>
          <p:cNvPr id="4" name="Straight Connector 3">
            <a:extLst>
              <a:ext uri="{FF2B5EF4-FFF2-40B4-BE49-F238E27FC236}">
                <a16:creationId xmlns:a16="http://schemas.microsoft.com/office/drawing/2014/main" id="{D5D90500-8E31-48DA-BD0F-EEE6886BB9D5}"/>
              </a:ext>
            </a:extLst>
          </p:cNvPr>
          <p:cNvCxnSpPr>
            <a:cxnSpLocks/>
          </p:cNvCxnSpPr>
          <p:nvPr/>
        </p:nvCxnSpPr>
        <p:spPr>
          <a:xfrm>
            <a:off x="295275" y="779022"/>
            <a:ext cx="11601450" cy="0"/>
          </a:xfrm>
          <a:prstGeom prst="line">
            <a:avLst/>
          </a:prstGeom>
          <a:ln w="1270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graphicFrame>
        <p:nvGraphicFramePr>
          <p:cNvPr id="6" name="Table 6">
            <a:extLst>
              <a:ext uri="{FF2B5EF4-FFF2-40B4-BE49-F238E27FC236}">
                <a16:creationId xmlns:a16="http://schemas.microsoft.com/office/drawing/2014/main" id="{8DC351D8-D92E-4910-9F8E-BFE30D7360C2}"/>
              </a:ext>
            </a:extLst>
          </p:cNvPr>
          <p:cNvGraphicFramePr>
            <a:graphicFrameLocks noGrp="1"/>
          </p:cNvGraphicFramePr>
          <p:nvPr>
            <p:extLst>
              <p:ext uri="{D42A27DB-BD31-4B8C-83A1-F6EECF244321}">
                <p14:modId xmlns:p14="http://schemas.microsoft.com/office/powerpoint/2010/main" val="474450725"/>
              </p:ext>
            </p:extLst>
          </p:nvPr>
        </p:nvGraphicFramePr>
        <p:xfrm>
          <a:off x="1808675" y="1438785"/>
          <a:ext cx="7585623" cy="4222190"/>
        </p:xfrm>
        <a:graphic>
          <a:graphicData uri="http://schemas.openxmlformats.org/drawingml/2006/table">
            <a:tbl>
              <a:tblPr firstRow="1" bandRow="1">
                <a:tableStyleId>{9D7B26C5-4107-4FEC-AEDC-1716B250A1EF}</a:tableStyleId>
              </a:tblPr>
              <a:tblGrid>
                <a:gridCol w="4411150">
                  <a:extLst>
                    <a:ext uri="{9D8B030D-6E8A-4147-A177-3AD203B41FA5}">
                      <a16:colId xmlns:a16="http://schemas.microsoft.com/office/drawing/2014/main" val="712649797"/>
                    </a:ext>
                  </a:extLst>
                </a:gridCol>
                <a:gridCol w="1781175">
                  <a:extLst>
                    <a:ext uri="{9D8B030D-6E8A-4147-A177-3AD203B41FA5}">
                      <a16:colId xmlns:a16="http://schemas.microsoft.com/office/drawing/2014/main" val="1718135933"/>
                    </a:ext>
                  </a:extLst>
                </a:gridCol>
                <a:gridCol w="1393298">
                  <a:extLst>
                    <a:ext uri="{9D8B030D-6E8A-4147-A177-3AD203B41FA5}">
                      <a16:colId xmlns:a16="http://schemas.microsoft.com/office/drawing/2014/main" val="533321165"/>
                    </a:ext>
                  </a:extLst>
                </a:gridCol>
              </a:tblGrid>
              <a:tr h="679844">
                <a:tc>
                  <a:txBody>
                    <a:bodyPr/>
                    <a:lstStyle/>
                    <a:p>
                      <a:endParaRPr lang="en-US" sz="1800" dirty="0">
                        <a:latin typeface="Palatino Linotype" panose="02040502050505030304" pitchFamily="18" charset="0"/>
                      </a:endParaRPr>
                    </a:p>
                  </a:txBody>
                  <a:tcPr marL="107344" marR="107344" marT="53672" marB="53672"/>
                </a:tc>
                <a:tc>
                  <a:txBody>
                    <a:bodyPr/>
                    <a:lstStyle/>
                    <a:p>
                      <a:pPr algn="ctr"/>
                      <a:endParaRPr lang="en-US" sz="1800" dirty="0">
                        <a:latin typeface="Palatino Linotype" panose="02040502050505030304" pitchFamily="18" charset="0"/>
                      </a:endParaRPr>
                    </a:p>
                    <a:p>
                      <a:pPr algn="ctr"/>
                      <a:r>
                        <a:rPr lang="en-US" sz="1800" dirty="0">
                          <a:latin typeface="Palatino Linotype" panose="02040502050505030304" pitchFamily="18" charset="0"/>
                        </a:rPr>
                        <a:t>Amount</a:t>
                      </a:r>
                    </a:p>
                  </a:txBody>
                  <a:tcPr marL="107344" marR="107344" marT="53672" marB="53672"/>
                </a:tc>
                <a:tc>
                  <a:txBody>
                    <a:bodyPr/>
                    <a:lstStyle/>
                    <a:p>
                      <a:pPr algn="r"/>
                      <a:r>
                        <a:rPr lang="en-US" sz="1800" dirty="0">
                          <a:latin typeface="Palatino Linotype" panose="02040502050505030304" pitchFamily="18" charset="0"/>
                        </a:rPr>
                        <a:t>Percent of</a:t>
                      </a:r>
                    </a:p>
                    <a:p>
                      <a:pPr algn="r"/>
                      <a:r>
                        <a:rPr lang="en-US" sz="1800" dirty="0">
                          <a:latin typeface="Palatino Linotype" panose="02040502050505030304" pitchFamily="18" charset="0"/>
                        </a:rPr>
                        <a:t>Budget</a:t>
                      </a:r>
                    </a:p>
                  </a:txBody>
                  <a:tcPr marL="107344" marR="107344" marT="53672" marB="53672"/>
                </a:tc>
                <a:extLst>
                  <a:ext uri="{0D108BD9-81ED-4DB2-BD59-A6C34878D82A}">
                    <a16:rowId xmlns:a16="http://schemas.microsoft.com/office/drawing/2014/main" val="2328019724"/>
                  </a:ext>
                </a:extLst>
              </a:tr>
              <a:tr h="393594">
                <a:tc>
                  <a:txBody>
                    <a:bodyPr/>
                    <a:lstStyle/>
                    <a:p>
                      <a:r>
                        <a:rPr lang="en-US" sz="1800" b="0" dirty="0">
                          <a:latin typeface="Palatino Linotype" panose="02040502050505030304" pitchFamily="18" charset="0"/>
                        </a:rPr>
                        <a:t>Tuition &amp; Fees</a:t>
                      </a:r>
                    </a:p>
                  </a:txBody>
                  <a:tcPr marL="107344" marR="107344" marT="53672" marB="53672"/>
                </a:tc>
                <a:tc>
                  <a:txBody>
                    <a:bodyPr/>
                    <a:lstStyle/>
                    <a:p>
                      <a:pPr algn="r"/>
                      <a:r>
                        <a:rPr lang="en-US" sz="1800" dirty="0">
                          <a:latin typeface="Palatino Linotype" panose="02040502050505030304" pitchFamily="18" charset="0"/>
                        </a:rPr>
                        <a:t>180,357,700</a:t>
                      </a:r>
                    </a:p>
                  </a:txBody>
                  <a:tcPr marL="107344" marR="107344" marT="53672" marB="53672"/>
                </a:tc>
                <a:tc>
                  <a:txBody>
                    <a:bodyPr/>
                    <a:lstStyle/>
                    <a:p>
                      <a:pPr algn="r"/>
                      <a:r>
                        <a:rPr lang="en-US" sz="1800" dirty="0">
                          <a:latin typeface="Palatino Linotype" panose="02040502050505030304" pitchFamily="18" charset="0"/>
                        </a:rPr>
                        <a:t>48%</a:t>
                      </a:r>
                    </a:p>
                  </a:txBody>
                  <a:tcPr marL="107344" marR="107344" marT="53672" marB="53672"/>
                </a:tc>
                <a:extLst>
                  <a:ext uri="{0D108BD9-81ED-4DB2-BD59-A6C34878D82A}">
                    <a16:rowId xmlns:a16="http://schemas.microsoft.com/office/drawing/2014/main" val="3835358563"/>
                  </a:ext>
                </a:extLst>
              </a:tr>
              <a:tr h="393594">
                <a:tc>
                  <a:txBody>
                    <a:bodyPr/>
                    <a:lstStyle/>
                    <a:p>
                      <a:r>
                        <a:rPr lang="en-US" sz="1800" b="0" dirty="0">
                          <a:latin typeface="Palatino Linotype" panose="02040502050505030304" pitchFamily="18" charset="0"/>
                        </a:rPr>
                        <a:t>State Appropriations</a:t>
                      </a:r>
                    </a:p>
                  </a:txBody>
                  <a:tcPr marL="107344" marR="107344" marT="53672" marB="53672"/>
                </a:tc>
                <a:tc>
                  <a:txBody>
                    <a:bodyPr/>
                    <a:lstStyle/>
                    <a:p>
                      <a:pPr algn="r"/>
                      <a:r>
                        <a:rPr lang="en-US" sz="1800" dirty="0">
                          <a:latin typeface="Palatino Linotype" panose="02040502050505030304" pitchFamily="18" charset="0"/>
                        </a:rPr>
                        <a:t>73,354,100</a:t>
                      </a:r>
                    </a:p>
                  </a:txBody>
                  <a:tcPr marL="107344" marR="107344" marT="53672" marB="53672"/>
                </a:tc>
                <a:tc>
                  <a:txBody>
                    <a:bodyPr/>
                    <a:lstStyle/>
                    <a:p>
                      <a:pPr algn="r"/>
                      <a:r>
                        <a:rPr lang="en-US" sz="1800" dirty="0">
                          <a:latin typeface="Palatino Linotype" panose="02040502050505030304" pitchFamily="18" charset="0"/>
                        </a:rPr>
                        <a:t>21%</a:t>
                      </a:r>
                    </a:p>
                  </a:txBody>
                  <a:tcPr marL="107344" marR="107344" marT="53672" marB="53672"/>
                </a:tc>
                <a:extLst>
                  <a:ext uri="{0D108BD9-81ED-4DB2-BD59-A6C34878D82A}">
                    <a16:rowId xmlns:a16="http://schemas.microsoft.com/office/drawing/2014/main" val="1797627263"/>
                  </a:ext>
                </a:extLst>
              </a:tr>
              <a:tr h="393594">
                <a:tc>
                  <a:txBody>
                    <a:bodyPr/>
                    <a:lstStyle/>
                    <a:p>
                      <a:r>
                        <a:rPr lang="en-US" sz="1800" b="0" dirty="0">
                          <a:latin typeface="Palatino Linotype" panose="02040502050505030304" pitchFamily="18" charset="0"/>
                        </a:rPr>
                        <a:t>Restricted Funds</a:t>
                      </a:r>
                    </a:p>
                  </a:txBody>
                  <a:tcPr marL="107344" marR="107344" marT="53672" marB="53672"/>
                </a:tc>
                <a:tc>
                  <a:txBody>
                    <a:bodyPr/>
                    <a:lstStyle/>
                    <a:p>
                      <a:pPr algn="r"/>
                      <a:endParaRPr lang="en-US" sz="1800" dirty="0">
                        <a:latin typeface="Palatino Linotype" panose="02040502050505030304" pitchFamily="18" charset="0"/>
                      </a:endParaRPr>
                    </a:p>
                  </a:txBody>
                  <a:tcPr marL="107344" marR="107344" marT="53672" marB="53672"/>
                </a:tc>
                <a:tc>
                  <a:txBody>
                    <a:bodyPr/>
                    <a:lstStyle/>
                    <a:p>
                      <a:pPr algn="r"/>
                      <a:r>
                        <a:rPr lang="en-US" sz="1800" dirty="0">
                          <a:latin typeface="Palatino Linotype" panose="02040502050505030304" pitchFamily="18" charset="0"/>
                        </a:rPr>
                        <a:t>15%</a:t>
                      </a:r>
                    </a:p>
                  </a:txBody>
                  <a:tcPr marL="107344" marR="107344" marT="53672" marB="53672"/>
                </a:tc>
                <a:extLst>
                  <a:ext uri="{0D108BD9-81ED-4DB2-BD59-A6C34878D82A}">
                    <a16:rowId xmlns:a16="http://schemas.microsoft.com/office/drawing/2014/main" val="2855454027"/>
                  </a:ext>
                </a:extLst>
              </a:tr>
              <a:tr h="393594">
                <a:tc>
                  <a:txBody>
                    <a:bodyPr/>
                    <a:lstStyle/>
                    <a:p>
                      <a:r>
                        <a:rPr lang="en-US" sz="1800" b="0" dirty="0">
                          <a:latin typeface="Palatino Linotype" panose="02040502050505030304" pitchFamily="18" charset="0"/>
                        </a:rPr>
                        <a:t>    Grants &amp; Contracts</a:t>
                      </a:r>
                    </a:p>
                  </a:txBody>
                  <a:tcPr marL="107344" marR="107344" marT="53672" marB="53672"/>
                </a:tc>
                <a:tc>
                  <a:txBody>
                    <a:bodyPr/>
                    <a:lstStyle/>
                    <a:p>
                      <a:pPr algn="r"/>
                      <a:r>
                        <a:rPr lang="en-US" sz="1800" dirty="0">
                          <a:latin typeface="Palatino Linotype" panose="02040502050505030304" pitchFamily="18" charset="0"/>
                        </a:rPr>
                        <a:t>15,400,000</a:t>
                      </a:r>
                    </a:p>
                  </a:txBody>
                  <a:tcPr marL="107344" marR="107344" marT="53672" marB="53672"/>
                </a:tc>
                <a:tc>
                  <a:txBody>
                    <a:bodyPr/>
                    <a:lstStyle/>
                    <a:p>
                      <a:pPr algn="r"/>
                      <a:endParaRPr lang="en-US" sz="1800" dirty="0">
                        <a:latin typeface="Palatino Linotype" panose="02040502050505030304" pitchFamily="18" charset="0"/>
                      </a:endParaRPr>
                    </a:p>
                  </a:txBody>
                  <a:tcPr marL="107344" marR="107344" marT="53672" marB="53672"/>
                </a:tc>
                <a:extLst>
                  <a:ext uri="{0D108BD9-81ED-4DB2-BD59-A6C34878D82A}">
                    <a16:rowId xmlns:a16="http://schemas.microsoft.com/office/drawing/2014/main" val="3770535875"/>
                  </a:ext>
                </a:extLst>
              </a:tr>
              <a:tr h="393594">
                <a:tc>
                  <a:txBody>
                    <a:bodyPr/>
                    <a:lstStyle/>
                    <a:p>
                      <a:r>
                        <a:rPr lang="en-US" sz="1800" b="0" dirty="0">
                          <a:latin typeface="Palatino Linotype" panose="02040502050505030304" pitchFamily="18" charset="0"/>
                        </a:rPr>
                        <a:t>    Student Financial Aid</a:t>
                      </a:r>
                    </a:p>
                  </a:txBody>
                  <a:tcPr marL="107344" marR="107344" marT="53672" marB="53672"/>
                </a:tc>
                <a:tc>
                  <a:txBody>
                    <a:bodyPr/>
                    <a:lstStyle/>
                    <a:p>
                      <a:pPr algn="r"/>
                      <a:r>
                        <a:rPr lang="en-US" sz="1800" dirty="0">
                          <a:latin typeface="Palatino Linotype" panose="02040502050505030304" pitchFamily="18" charset="0"/>
                        </a:rPr>
                        <a:t>42,268,000</a:t>
                      </a:r>
                    </a:p>
                  </a:txBody>
                  <a:tcPr marL="107344" marR="107344" marT="53672" marB="53672"/>
                </a:tc>
                <a:tc>
                  <a:txBody>
                    <a:bodyPr/>
                    <a:lstStyle/>
                    <a:p>
                      <a:pPr algn="r"/>
                      <a:endParaRPr lang="en-US" sz="1800" dirty="0">
                        <a:latin typeface="Palatino Linotype" panose="02040502050505030304" pitchFamily="18" charset="0"/>
                      </a:endParaRPr>
                    </a:p>
                  </a:txBody>
                  <a:tcPr marL="107344" marR="107344" marT="53672" marB="53672"/>
                </a:tc>
                <a:extLst>
                  <a:ext uri="{0D108BD9-81ED-4DB2-BD59-A6C34878D82A}">
                    <a16:rowId xmlns:a16="http://schemas.microsoft.com/office/drawing/2014/main" val="1039834094"/>
                  </a:ext>
                </a:extLst>
              </a:tr>
              <a:tr h="393594">
                <a:tc>
                  <a:txBody>
                    <a:bodyPr/>
                    <a:lstStyle/>
                    <a:p>
                      <a:r>
                        <a:rPr lang="en-US" sz="1800" b="0" dirty="0">
                          <a:latin typeface="Palatino Linotype" panose="02040502050505030304" pitchFamily="18" charset="0"/>
                        </a:rPr>
                        <a:t>Self-generated Funds</a:t>
                      </a:r>
                    </a:p>
                  </a:txBody>
                  <a:tcPr marL="107344" marR="107344" marT="53672" marB="53672"/>
                </a:tc>
                <a:tc>
                  <a:txBody>
                    <a:bodyPr/>
                    <a:lstStyle/>
                    <a:p>
                      <a:pPr algn="r"/>
                      <a:r>
                        <a:rPr lang="en-US" sz="1800" dirty="0">
                          <a:latin typeface="Palatino Linotype" panose="02040502050505030304" pitchFamily="18" charset="0"/>
                        </a:rPr>
                        <a:t>29,392,425</a:t>
                      </a:r>
                    </a:p>
                  </a:txBody>
                  <a:tcPr marL="107344" marR="107344" marT="53672" marB="53672"/>
                </a:tc>
                <a:tc>
                  <a:txBody>
                    <a:bodyPr/>
                    <a:lstStyle/>
                    <a:p>
                      <a:pPr algn="r"/>
                      <a:r>
                        <a:rPr lang="en-US" sz="1800" dirty="0">
                          <a:latin typeface="Palatino Linotype" panose="02040502050505030304" pitchFamily="18" charset="0"/>
                        </a:rPr>
                        <a:t>8%</a:t>
                      </a:r>
                    </a:p>
                  </a:txBody>
                  <a:tcPr marL="107344" marR="107344" marT="53672" marB="53672"/>
                </a:tc>
                <a:extLst>
                  <a:ext uri="{0D108BD9-81ED-4DB2-BD59-A6C34878D82A}">
                    <a16:rowId xmlns:a16="http://schemas.microsoft.com/office/drawing/2014/main" val="3896992362"/>
                  </a:ext>
                </a:extLst>
              </a:tr>
              <a:tr h="393594">
                <a:tc>
                  <a:txBody>
                    <a:bodyPr/>
                    <a:lstStyle/>
                    <a:p>
                      <a:r>
                        <a:rPr lang="en-US" sz="1800" b="0" dirty="0">
                          <a:latin typeface="Palatino Linotype" panose="02040502050505030304" pitchFamily="18" charset="0"/>
                        </a:rPr>
                        <a:t>Carry Forward Funds</a:t>
                      </a:r>
                    </a:p>
                  </a:txBody>
                  <a:tcPr marL="107344" marR="107344" marT="53672" marB="53672"/>
                </a:tc>
                <a:tc>
                  <a:txBody>
                    <a:bodyPr/>
                    <a:lstStyle/>
                    <a:p>
                      <a:pPr algn="r"/>
                      <a:r>
                        <a:rPr lang="en-US" sz="1800" dirty="0">
                          <a:latin typeface="Palatino Linotype" panose="02040502050505030304" pitchFamily="18" charset="0"/>
                        </a:rPr>
                        <a:t>13,620,000</a:t>
                      </a:r>
                    </a:p>
                  </a:txBody>
                  <a:tcPr marL="107344" marR="107344" marT="53672" marB="53672"/>
                </a:tc>
                <a:tc>
                  <a:txBody>
                    <a:bodyPr/>
                    <a:lstStyle/>
                    <a:p>
                      <a:pPr algn="r"/>
                      <a:r>
                        <a:rPr lang="en-US" sz="1800" dirty="0">
                          <a:latin typeface="Palatino Linotype" panose="02040502050505030304" pitchFamily="18" charset="0"/>
                        </a:rPr>
                        <a:t>4%</a:t>
                      </a:r>
                    </a:p>
                  </a:txBody>
                  <a:tcPr marL="107344" marR="107344" marT="53672" marB="53672"/>
                </a:tc>
                <a:extLst>
                  <a:ext uri="{0D108BD9-81ED-4DB2-BD59-A6C34878D82A}">
                    <a16:rowId xmlns:a16="http://schemas.microsoft.com/office/drawing/2014/main" val="747922478"/>
                  </a:ext>
                </a:extLst>
              </a:tr>
              <a:tr h="393594">
                <a:tc>
                  <a:txBody>
                    <a:bodyPr/>
                    <a:lstStyle/>
                    <a:p>
                      <a:r>
                        <a:rPr lang="en-US" sz="1800" b="0" dirty="0">
                          <a:latin typeface="Palatino Linotype" panose="02040502050505030304" pitchFamily="18" charset="0"/>
                        </a:rPr>
                        <a:t>Auxiliary Enterprises</a:t>
                      </a:r>
                    </a:p>
                  </a:txBody>
                  <a:tcPr marL="107344" marR="107344" marT="53672" marB="53672"/>
                </a:tc>
                <a:tc>
                  <a:txBody>
                    <a:bodyPr/>
                    <a:lstStyle/>
                    <a:p>
                      <a:pPr algn="r"/>
                      <a:r>
                        <a:rPr lang="en-US" sz="1800" dirty="0">
                          <a:latin typeface="Palatino Linotype" panose="02040502050505030304" pitchFamily="18" charset="0"/>
                        </a:rPr>
                        <a:t>16,293,845</a:t>
                      </a:r>
                    </a:p>
                  </a:txBody>
                  <a:tcPr marL="107344" marR="107344" marT="53672" marB="53672"/>
                </a:tc>
                <a:tc>
                  <a:txBody>
                    <a:bodyPr/>
                    <a:lstStyle/>
                    <a:p>
                      <a:pPr algn="r"/>
                      <a:r>
                        <a:rPr lang="en-US" sz="1800" dirty="0">
                          <a:latin typeface="Palatino Linotype" panose="02040502050505030304" pitchFamily="18" charset="0"/>
                        </a:rPr>
                        <a:t>4%</a:t>
                      </a:r>
                    </a:p>
                  </a:txBody>
                  <a:tcPr marL="107344" marR="107344" marT="53672" marB="53672"/>
                </a:tc>
                <a:extLst>
                  <a:ext uri="{0D108BD9-81ED-4DB2-BD59-A6C34878D82A}">
                    <a16:rowId xmlns:a16="http://schemas.microsoft.com/office/drawing/2014/main" val="2387410797"/>
                  </a:ext>
                </a:extLst>
              </a:tr>
              <a:tr h="393594">
                <a:tc>
                  <a:txBody>
                    <a:bodyPr/>
                    <a:lstStyle/>
                    <a:p>
                      <a:pPr algn="l"/>
                      <a:r>
                        <a:rPr lang="en-US" sz="1800" b="1" dirty="0">
                          <a:latin typeface="Palatino Linotype" panose="02040502050505030304" pitchFamily="18" charset="0"/>
                        </a:rPr>
                        <a:t>Total</a:t>
                      </a:r>
                    </a:p>
                  </a:txBody>
                  <a:tcPr marL="107344" marR="107344" marT="53672" marB="53672"/>
                </a:tc>
                <a:tc>
                  <a:txBody>
                    <a:bodyPr/>
                    <a:lstStyle/>
                    <a:p>
                      <a:pPr algn="r"/>
                      <a:r>
                        <a:rPr lang="en-US" sz="1800" b="1" dirty="0">
                          <a:latin typeface="Palatino Linotype" panose="02040502050505030304" pitchFamily="18" charset="0"/>
                        </a:rPr>
                        <a:t>$375,677,370</a:t>
                      </a:r>
                    </a:p>
                  </a:txBody>
                  <a:tcPr marL="107344" marR="107344" marT="53672" marB="53672"/>
                </a:tc>
                <a:tc>
                  <a:txBody>
                    <a:bodyPr/>
                    <a:lstStyle/>
                    <a:p>
                      <a:pPr algn="r"/>
                      <a:r>
                        <a:rPr lang="en-US" sz="1800" b="1" dirty="0">
                          <a:latin typeface="Palatino Linotype" panose="02040502050505030304" pitchFamily="18" charset="0"/>
                        </a:rPr>
                        <a:t>100%</a:t>
                      </a:r>
                    </a:p>
                  </a:txBody>
                  <a:tcPr marL="107344" marR="107344" marT="53672" marB="53672"/>
                </a:tc>
                <a:extLst>
                  <a:ext uri="{0D108BD9-81ED-4DB2-BD59-A6C34878D82A}">
                    <a16:rowId xmlns:a16="http://schemas.microsoft.com/office/drawing/2014/main" val="1574928280"/>
                  </a:ext>
                </a:extLst>
              </a:tr>
            </a:tbl>
          </a:graphicData>
        </a:graphic>
      </p:graphicFrame>
      <p:sp>
        <p:nvSpPr>
          <p:cNvPr id="8" name="Rectangle: Rounded Corners 7">
            <a:extLst>
              <a:ext uri="{FF2B5EF4-FFF2-40B4-BE49-F238E27FC236}">
                <a16:creationId xmlns:a16="http://schemas.microsoft.com/office/drawing/2014/main" id="{74CDBF54-EEF3-4699-892C-48371E2025B9}"/>
              </a:ext>
            </a:extLst>
          </p:cNvPr>
          <p:cNvSpPr/>
          <p:nvPr/>
        </p:nvSpPr>
        <p:spPr>
          <a:xfrm>
            <a:off x="8795881" y="2156782"/>
            <a:ext cx="548639" cy="69088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0C2EB884-D6B1-4D2B-AE19-218EC35B9EB3}"/>
              </a:ext>
            </a:extLst>
          </p:cNvPr>
          <p:cNvCxnSpPr>
            <a:cxnSpLocks/>
          </p:cNvCxnSpPr>
          <p:nvPr/>
        </p:nvCxnSpPr>
        <p:spPr>
          <a:xfrm>
            <a:off x="9465954" y="2502222"/>
            <a:ext cx="352267"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5" name="Oval 4">
            <a:extLst>
              <a:ext uri="{FF2B5EF4-FFF2-40B4-BE49-F238E27FC236}">
                <a16:creationId xmlns:a16="http://schemas.microsoft.com/office/drawing/2014/main" id="{9EBDD6CD-2A08-48DC-9C36-596DD80F64B3}"/>
              </a:ext>
            </a:extLst>
          </p:cNvPr>
          <p:cNvSpPr/>
          <p:nvPr/>
        </p:nvSpPr>
        <p:spPr>
          <a:xfrm>
            <a:off x="9939655" y="1878592"/>
            <a:ext cx="1747520" cy="124726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chemeClr val="tx1"/>
                </a:solidFill>
                <a:latin typeface="Palatino Linotype" panose="02040502050505030304" pitchFamily="18" charset="0"/>
              </a:rPr>
              <a:t>69% of revenue</a:t>
            </a:r>
          </a:p>
        </p:txBody>
      </p:sp>
    </p:spTree>
    <p:extLst>
      <p:ext uri="{BB962C8B-B14F-4D97-AF65-F5344CB8AC3E}">
        <p14:creationId xmlns:p14="http://schemas.microsoft.com/office/powerpoint/2010/main" val="262637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cartoon character&#10;&#10;Description automatically generated">
            <a:extLst>
              <a:ext uri="{FF2B5EF4-FFF2-40B4-BE49-F238E27FC236}">
                <a16:creationId xmlns:a16="http://schemas.microsoft.com/office/drawing/2014/main" id="{2B5309AC-C28B-4CF8-9356-7A98E90021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62869" y="6198108"/>
            <a:ext cx="1239012" cy="481584"/>
          </a:xfrm>
          <a:prstGeom prst="rect">
            <a:avLst/>
          </a:prstGeom>
        </p:spPr>
      </p:pic>
      <p:sp>
        <p:nvSpPr>
          <p:cNvPr id="3" name="TextBox 2">
            <a:extLst>
              <a:ext uri="{FF2B5EF4-FFF2-40B4-BE49-F238E27FC236}">
                <a16:creationId xmlns:a16="http://schemas.microsoft.com/office/drawing/2014/main" id="{A26F684F-CC55-47DD-AF18-DC53B895164F}"/>
              </a:ext>
            </a:extLst>
          </p:cNvPr>
          <p:cNvSpPr txBox="1"/>
          <p:nvPr/>
        </p:nvSpPr>
        <p:spPr>
          <a:xfrm>
            <a:off x="295274" y="123825"/>
            <a:ext cx="1160144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Revenue Budget Highlights - Sources</a:t>
            </a:r>
          </a:p>
        </p:txBody>
      </p:sp>
      <p:cxnSp>
        <p:nvCxnSpPr>
          <p:cNvPr id="4" name="Straight Connector 3">
            <a:extLst>
              <a:ext uri="{FF2B5EF4-FFF2-40B4-BE49-F238E27FC236}">
                <a16:creationId xmlns:a16="http://schemas.microsoft.com/office/drawing/2014/main" id="{D5D90500-8E31-48DA-BD0F-EEE6886BB9D5}"/>
              </a:ext>
            </a:extLst>
          </p:cNvPr>
          <p:cNvCxnSpPr>
            <a:cxnSpLocks/>
          </p:cNvCxnSpPr>
          <p:nvPr/>
        </p:nvCxnSpPr>
        <p:spPr>
          <a:xfrm>
            <a:off x="295275" y="779022"/>
            <a:ext cx="11601450" cy="0"/>
          </a:xfrm>
          <a:prstGeom prst="line">
            <a:avLst/>
          </a:prstGeom>
          <a:ln w="1270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graphicFrame>
        <p:nvGraphicFramePr>
          <p:cNvPr id="11" name="Chart 10">
            <a:extLst>
              <a:ext uri="{FF2B5EF4-FFF2-40B4-BE49-F238E27FC236}">
                <a16:creationId xmlns:a16="http://schemas.microsoft.com/office/drawing/2014/main" id="{7BA7E1FA-601E-4972-BF5A-1867A147A1CE}"/>
              </a:ext>
            </a:extLst>
          </p:cNvPr>
          <p:cNvGraphicFramePr/>
          <p:nvPr>
            <p:extLst>
              <p:ext uri="{D42A27DB-BD31-4B8C-83A1-F6EECF244321}">
                <p14:modId xmlns:p14="http://schemas.microsoft.com/office/powerpoint/2010/main" val="4275419029"/>
              </p:ext>
            </p:extLst>
          </p:nvPr>
        </p:nvGraphicFramePr>
        <p:xfrm>
          <a:off x="1202791" y="896410"/>
          <a:ext cx="10069416" cy="5837765"/>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a:extLst>
              <a:ext uri="{FF2B5EF4-FFF2-40B4-BE49-F238E27FC236}">
                <a16:creationId xmlns:a16="http://schemas.microsoft.com/office/drawing/2014/main" id="{B15EF0D6-7BC0-4D22-B1ED-0447E49420DE}"/>
              </a:ext>
            </a:extLst>
          </p:cNvPr>
          <p:cNvSpPr/>
          <p:nvPr/>
        </p:nvSpPr>
        <p:spPr>
          <a:xfrm>
            <a:off x="8334385" y="3429000"/>
            <a:ext cx="2937822" cy="13526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60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cartoon character&#10;&#10;Description automatically generated">
            <a:extLst>
              <a:ext uri="{FF2B5EF4-FFF2-40B4-BE49-F238E27FC236}">
                <a16:creationId xmlns:a16="http://schemas.microsoft.com/office/drawing/2014/main" id="{2B5309AC-C28B-4CF8-9356-7A98E90021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62869" y="6198108"/>
            <a:ext cx="1239012" cy="481584"/>
          </a:xfrm>
          <a:prstGeom prst="rect">
            <a:avLst/>
          </a:prstGeom>
        </p:spPr>
      </p:pic>
      <p:sp>
        <p:nvSpPr>
          <p:cNvPr id="3" name="TextBox 2">
            <a:extLst>
              <a:ext uri="{FF2B5EF4-FFF2-40B4-BE49-F238E27FC236}">
                <a16:creationId xmlns:a16="http://schemas.microsoft.com/office/drawing/2014/main" id="{A26F684F-CC55-47DD-AF18-DC53B895164F}"/>
              </a:ext>
            </a:extLst>
          </p:cNvPr>
          <p:cNvSpPr txBox="1"/>
          <p:nvPr/>
        </p:nvSpPr>
        <p:spPr>
          <a:xfrm>
            <a:off x="295274" y="123825"/>
            <a:ext cx="11601449" cy="584775"/>
          </a:xfrm>
          <a:prstGeom prst="rect">
            <a:avLst/>
          </a:prstGeom>
          <a:noFill/>
        </p:spPr>
        <p:txBody>
          <a:bodyPr wrap="square" rtlCol="0">
            <a:spAutoFit/>
          </a:bodyPr>
          <a:lstStyle/>
          <a:p>
            <a:pPr algn="ctr"/>
            <a:r>
              <a:rPr lang="en-US" sz="3200" b="1" dirty="0">
                <a:latin typeface="Palatino Linotype" panose="02040502050505030304" pitchFamily="18" charset="0"/>
              </a:rPr>
              <a:t>Revenue Budget Highlights – Tuition &amp; Fees</a:t>
            </a:r>
          </a:p>
        </p:txBody>
      </p:sp>
      <p:cxnSp>
        <p:nvCxnSpPr>
          <p:cNvPr id="4" name="Straight Connector 3">
            <a:extLst>
              <a:ext uri="{FF2B5EF4-FFF2-40B4-BE49-F238E27FC236}">
                <a16:creationId xmlns:a16="http://schemas.microsoft.com/office/drawing/2014/main" id="{D5D90500-8E31-48DA-BD0F-EEE6886BB9D5}"/>
              </a:ext>
            </a:extLst>
          </p:cNvPr>
          <p:cNvCxnSpPr>
            <a:cxnSpLocks/>
          </p:cNvCxnSpPr>
          <p:nvPr/>
        </p:nvCxnSpPr>
        <p:spPr>
          <a:xfrm>
            <a:off x="295275" y="779022"/>
            <a:ext cx="11601450" cy="0"/>
          </a:xfrm>
          <a:prstGeom prst="line">
            <a:avLst/>
          </a:prstGeom>
          <a:ln w="1270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E4D9F35-B347-49F1-B390-FDDD75495797}"/>
              </a:ext>
            </a:extLst>
          </p:cNvPr>
          <p:cNvSpPr txBox="1"/>
          <p:nvPr/>
        </p:nvSpPr>
        <p:spPr>
          <a:xfrm>
            <a:off x="497840" y="1049921"/>
            <a:ext cx="9875520" cy="4801314"/>
          </a:xfrm>
          <a:prstGeom prst="rect">
            <a:avLst/>
          </a:prstGeom>
          <a:noFill/>
        </p:spPr>
        <p:txBody>
          <a:bodyPr wrap="square" rtlCol="0">
            <a:spAutoFit/>
          </a:bodyPr>
          <a:lstStyle/>
          <a:p>
            <a:pPr marL="285750" indent="-285750">
              <a:buFont typeface="Arial" panose="020B0604020202020204" pitchFamily="34" charset="0"/>
              <a:buChar char="•"/>
            </a:pPr>
            <a:endParaRPr lang="en-US" sz="2400" dirty="0">
              <a:latin typeface="Palatino Linotype" panose="02040502050505030304" pitchFamily="18" charset="0"/>
            </a:endParaRPr>
          </a:p>
          <a:p>
            <a:pPr marL="285750" indent="-285750">
              <a:buFont typeface="Arial" panose="020B0604020202020204" pitchFamily="34" charset="0"/>
              <a:buChar char="•"/>
            </a:pPr>
            <a:r>
              <a:rPr lang="en-US" sz="2400" dirty="0">
                <a:latin typeface="Palatino Linotype" panose="02040502050505030304" pitchFamily="18" charset="0"/>
              </a:rPr>
              <a:t>The tuition and fee revenue is anticipated to increase slightly as a result of several new scholarship programs:</a:t>
            </a:r>
          </a:p>
          <a:p>
            <a:pPr marL="742950" lvl="1" indent="-285750">
              <a:buFont typeface="Arial" panose="020B0604020202020204" pitchFamily="34" charset="0"/>
              <a:buChar char="•"/>
            </a:pPr>
            <a:r>
              <a:rPr lang="en-US" sz="2400" dirty="0">
                <a:latin typeface="Palatino Linotype" panose="02040502050505030304" pitchFamily="18" charset="0"/>
              </a:rPr>
              <a:t> Hilltopper Guarantee,</a:t>
            </a:r>
          </a:p>
          <a:p>
            <a:pPr marL="742950" lvl="1" indent="-285750">
              <a:buFont typeface="Arial" panose="020B0604020202020204" pitchFamily="34" charset="0"/>
              <a:buChar char="•"/>
            </a:pPr>
            <a:r>
              <a:rPr lang="en-US" sz="2400" dirty="0">
                <a:latin typeface="Palatino Linotype" panose="02040502050505030304" pitchFamily="18" charset="0"/>
              </a:rPr>
              <a:t> WKU Family Scholarship </a:t>
            </a:r>
          </a:p>
          <a:p>
            <a:pPr marL="742950" lvl="1" indent="-285750">
              <a:buFont typeface="Arial" panose="020B0604020202020204" pitchFamily="34" charset="0"/>
              <a:buChar char="•"/>
            </a:pPr>
            <a:r>
              <a:rPr lang="en-US" sz="2400" dirty="0">
                <a:latin typeface="Palatino Linotype" panose="02040502050505030304" pitchFamily="18" charset="0"/>
              </a:rPr>
              <a:t> Border State Scholarship.</a:t>
            </a:r>
          </a:p>
          <a:p>
            <a:pPr marL="285750" indent="-285750">
              <a:buFont typeface="Arial" panose="020B0604020202020204" pitchFamily="34" charset="0"/>
              <a:buChar char="•"/>
            </a:pPr>
            <a:endParaRPr lang="en-US" sz="2400" dirty="0">
              <a:latin typeface="Palatino Linotype" panose="02040502050505030304" pitchFamily="18" charset="0"/>
            </a:endParaRPr>
          </a:p>
          <a:p>
            <a:pPr marL="285750" indent="-285750">
              <a:buFont typeface="Arial" panose="020B0604020202020204" pitchFamily="34" charset="0"/>
              <a:buChar char="•"/>
            </a:pPr>
            <a:r>
              <a:rPr lang="en-US" sz="2400" dirty="0">
                <a:latin typeface="Palatino Linotype" panose="02040502050505030304" pitchFamily="18" charset="0"/>
              </a:rPr>
              <a:t>The first-time freshmen enrollment indicators, such as paid housing deposits and application fees, remain strong despite limited access to high schools during the past recruitment year.</a:t>
            </a:r>
          </a:p>
          <a:p>
            <a:pPr marL="285750" indent="-285750">
              <a:buFont typeface="Arial" panose="020B0604020202020204" pitchFamily="34" charset="0"/>
              <a:buChar char="•"/>
            </a:pPr>
            <a:endParaRPr lang="en-US" sz="2400" dirty="0">
              <a:latin typeface="Palatino Linotype" panose="02040502050505030304" pitchFamily="18" charset="0"/>
            </a:endParaRPr>
          </a:p>
          <a:p>
            <a:pPr marL="285750" indent="-285750">
              <a:buFont typeface="Arial" panose="020B0604020202020204" pitchFamily="34" charset="0"/>
              <a:buChar char="•"/>
            </a:pPr>
            <a:r>
              <a:rPr lang="en-US" sz="2400" dirty="0">
                <a:latin typeface="Palatino Linotype" panose="02040502050505030304" pitchFamily="18" charset="0"/>
              </a:rPr>
              <a:t>Fee revenue is also anticipated to remain unchanged for FY22.</a:t>
            </a:r>
          </a:p>
          <a:p>
            <a:pPr marL="285750" indent="-285750">
              <a:buFont typeface="Arial" panose="020B0604020202020204" pitchFamily="34" charset="0"/>
              <a:buChar char="•"/>
            </a:pPr>
            <a:endParaRPr lang="en-US" dirty="0">
              <a:latin typeface="Palatino Linotype" panose="02040502050505030304" pitchFamily="18" charset="0"/>
            </a:endParaRPr>
          </a:p>
        </p:txBody>
      </p:sp>
    </p:spTree>
    <p:extLst>
      <p:ext uri="{BB962C8B-B14F-4D97-AF65-F5344CB8AC3E}">
        <p14:creationId xmlns:p14="http://schemas.microsoft.com/office/powerpoint/2010/main" val="3458399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cartoon character&#10;&#10;Description automatically generated">
            <a:extLst>
              <a:ext uri="{FF2B5EF4-FFF2-40B4-BE49-F238E27FC236}">
                <a16:creationId xmlns:a16="http://schemas.microsoft.com/office/drawing/2014/main" id="{2B5309AC-C28B-4CF8-9356-7A98E90021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62869" y="6198108"/>
            <a:ext cx="1239012" cy="481584"/>
          </a:xfrm>
          <a:prstGeom prst="rect">
            <a:avLst/>
          </a:prstGeom>
        </p:spPr>
      </p:pic>
      <p:sp>
        <p:nvSpPr>
          <p:cNvPr id="3" name="TextBox 2">
            <a:extLst>
              <a:ext uri="{FF2B5EF4-FFF2-40B4-BE49-F238E27FC236}">
                <a16:creationId xmlns:a16="http://schemas.microsoft.com/office/drawing/2014/main" id="{A26F684F-CC55-47DD-AF18-DC53B895164F}"/>
              </a:ext>
            </a:extLst>
          </p:cNvPr>
          <p:cNvSpPr txBox="1"/>
          <p:nvPr/>
        </p:nvSpPr>
        <p:spPr>
          <a:xfrm>
            <a:off x="295274" y="123825"/>
            <a:ext cx="11601449" cy="584775"/>
          </a:xfrm>
          <a:prstGeom prst="rect">
            <a:avLst/>
          </a:prstGeom>
          <a:noFill/>
        </p:spPr>
        <p:txBody>
          <a:bodyPr wrap="square" rtlCol="0">
            <a:spAutoFit/>
          </a:bodyPr>
          <a:lstStyle/>
          <a:p>
            <a:pPr algn="ctr"/>
            <a:r>
              <a:rPr lang="en-US" sz="3200" b="1" dirty="0">
                <a:latin typeface="Palatino Linotype" panose="02040502050505030304" pitchFamily="18" charset="0"/>
              </a:rPr>
              <a:t>Revenue Budget Highlights – Tuition &amp; Fees</a:t>
            </a:r>
          </a:p>
        </p:txBody>
      </p:sp>
      <p:cxnSp>
        <p:nvCxnSpPr>
          <p:cNvPr id="4" name="Straight Connector 3">
            <a:extLst>
              <a:ext uri="{FF2B5EF4-FFF2-40B4-BE49-F238E27FC236}">
                <a16:creationId xmlns:a16="http://schemas.microsoft.com/office/drawing/2014/main" id="{D5D90500-8E31-48DA-BD0F-EEE6886BB9D5}"/>
              </a:ext>
            </a:extLst>
          </p:cNvPr>
          <p:cNvCxnSpPr>
            <a:cxnSpLocks/>
          </p:cNvCxnSpPr>
          <p:nvPr/>
        </p:nvCxnSpPr>
        <p:spPr>
          <a:xfrm>
            <a:off x="295275" y="779022"/>
            <a:ext cx="11601450" cy="0"/>
          </a:xfrm>
          <a:prstGeom prst="line">
            <a:avLst/>
          </a:prstGeom>
          <a:ln w="1270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E4D9F35-B347-49F1-B390-FDDD75495797}"/>
              </a:ext>
            </a:extLst>
          </p:cNvPr>
          <p:cNvSpPr txBox="1"/>
          <p:nvPr/>
        </p:nvSpPr>
        <p:spPr>
          <a:xfrm>
            <a:off x="284480" y="1211744"/>
            <a:ext cx="6489994" cy="5786199"/>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Palatino Linotype" panose="02040502050505030304" pitchFamily="18" charset="0"/>
              </a:rPr>
              <a:t>The Council for Post-Secondary Education (CPE) has statutory authority for setting tuition rates</a:t>
            </a:r>
          </a:p>
          <a:p>
            <a:pPr marL="285750" indent="-285750">
              <a:buFont typeface="Arial" panose="020B0604020202020204" pitchFamily="34" charset="0"/>
              <a:buChar char="•"/>
            </a:pPr>
            <a:endParaRPr lang="en-US" sz="2400" dirty="0">
              <a:latin typeface="Palatino Linotype" panose="02040502050505030304" pitchFamily="18" charset="0"/>
            </a:endParaRPr>
          </a:p>
          <a:p>
            <a:pPr marL="285750" indent="-285750">
              <a:buFont typeface="Arial" panose="020B0604020202020204" pitchFamily="34" charset="0"/>
              <a:buChar char="•"/>
            </a:pPr>
            <a:r>
              <a:rPr lang="en-US" sz="2400" dirty="0">
                <a:latin typeface="Palatino Linotype" panose="02040502050505030304" pitchFamily="18" charset="0"/>
              </a:rPr>
              <a:t>CPE enacted a fee-setting schedule enabling universities to increase tuition no more than 3.0% over the next two years, with a one year maximum of 2.0%.</a:t>
            </a:r>
          </a:p>
          <a:p>
            <a:pPr marL="742950" lvl="1" indent="-285750">
              <a:buFont typeface="Arial" panose="020B0604020202020204" pitchFamily="34" charset="0"/>
              <a:buChar char="•"/>
            </a:pPr>
            <a:endParaRPr lang="en-US" sz="2400" dirty="0">
              <a:latin typeface="Palatino Linotype" panose="02040502050505030304" pitchFamily="18" charset="0"/>
            </a:endParaRPr>
          </a:p>
          <a:p>
            <a:pPr marL="285750" indent="-285750">
              <a:buFont typeface="Arial" panose="020B0604020202020204" pitchFamily="34" charset="0"/>
              <a:buChar char="•"/>
            </a:pPr>
            <a:r>
              <a:rPr lang="en-US" sz="2400" dirty="0">
                <a:latin typeface="Palatino Linotype" panose="02040502050505030304" pitchFamily="18" charset="0"/>
              </a:rPr>
              <a:t>FY22 tuition rates:</a:t>
            </a:r>
          </a:p>
          <a:p>
            <a:pPr marL="742950" lvl="1" indent="-285750">
              <a:buFont typeface="Arial" panose="020B0604020202020204" pitchFamily="34" charset="0"/>
              <a:buChar char="•"/>
            </a:pPr>
            <a:r>
              <a:rPr lang="en-US" sz="2000" dirty="0">
                <a:latin typeface="Palatino Linotype" panose="02040502050505030304" pitchFamily="18" charset="0"/>
              </a:rPr>
              <a:t>2.0% increase with the exception of graduate tuition that will remain unchanged.</a:t>
            </a:r>
          </a:p>
          <a:p>
            <a:pPr marL="742950" lvl="1" indent="-285750">
              <a:buFont typeface="Arial" panose="020B0604020202020204" pitchFamily="34" charset="0"/>
              <a:buChar char="•"/>
            </a:pPr>
            <a:endParaRPr lang="en-US" sz="2400" dirty="0">
              <a:latin typeface="Palatino Linotype" panose="02040502050505030304" pitchFamily="18" charset="0"/>
            </a:endParaRPr>
          </a:p>
          <a:p>
            <a:pPr marL="285750" indent="-285750">
              <a:buFont typeface="Arial" panose="020B0604020202020204" pitchFamily="34" charset="0"/>
              <a:buChar char="•"/>
            </a:pPr>
            <a:r>
              <a:rPr lang="en-US" sz="2400" dirty="0">
                <a:latin typeface="Palatino Linotype" panose="02040502050505030304" pitchFamily="18" charset="0"/>
              </a:rPr>
              <a:t>Distance Learning fee has been permanently eliminated.</a:t>
            </a:r>
            <a:endParaRPr lang="en-US" dirty="0">
              <a:latin typeface="Palatino Linotype" panose="02040502050505030304" pitchFamily="18" charset="0"/>
            </a:endParaRPr>
          </a:p>
          <a:p>
            <a:pPr marL="285750" indent="-285750">
              <a:buFont typeface="Arial" panose="020B0604020202020204" pitchFamily="34" charset="0"/>
              <a:buChar char="•"/>
            </a:pPr>
            <a:endParaRPr lang="en-US" dirty="0">
              <a:latin typeface="Palatino Linotype" panose="02040502050505030304" pitchFamily="18" charset="0"/>
            </a:endParaRPr>
          </a:p>
        </p:txBody>
      </p:sp>
      <p:pic>
        <p:nvPicPr>
          <p:cNvPr id="8" name="Picture 7" descr="A group of people in a room&#10;&#10;Description automatically generated">
            <a:extLst>
              <a:ext uri="{FF2B5EF4-FFF2-40B4-BE49-F238E27FC236}">
                <a16:creationId xmlns:a16="http://schemas.microsoft.com/office/drawing/2014/main" id="{646FF88F-4F1E-4430-BB3C-00C26F4DC9B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038975" y="2132135"/>
            <a:ext cx="4569801" cy="3046534"/>
          </a:xfrm>
          <a:prstGeom prst="rect">
            <a:avLst/>
          </a:prstGeom>
          <a:ln>
            <a:solidFill>
              <a:schemeClr val="tx1"/>
            </a:solidFill>
          </a:ln>
        </p:spPr>
      </p:pic>
    </p:spTree>
    <p:extLst>
      <p:ext uri="{BB962C8B-B14F-4D97-AF65-F5344CB8AC3E}">
        <p14:creationId xmlns:p14="http://schemas.microsoft.com/office/powerpoint/2010/main" val="1398348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cartoon character&#10;&#10;Description automatically generated">
            <a:extLst>
              <a:ext uri="{FF2B5EF4-FFF2-40B4-BE49-F238E27FC236}">
                <a16:creationId xmlns:a16="http://schemas.microsoft.com/office/drawing/2014/main" id="{2B5309AC-C28B-4CF8-9356-7A98E90021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62869" y="6198108"/>
            <a:ext cx="1239012" cy="481584"/>
          </a:xfrm>
          <a:prstGeom prst="rect">
            <a:avLst/>
          </a:prstGeom>
        </p:spPr>
      </p:pic>
      <p:sp>
        <p:nvSpPr>
          <p:cNvPr id="3" name="TextBox 2">
            <a:extLst>
              <a:ext uri="{FF2B5EF4-FFF2-40B4-BE49-F238E27FC236}">
                <a16:creationId xmlns:a16="http://schemas.microsoft.com/office/drawing/2014/main" id="{A26F684F-CC55-47DD-AF18-DC53B895164F}"/>
              </a:ext>
            </a:extLst>
          </p:cNvPr>
          <p:cNvSpPr txBox="1"/>
          <p:nvPr/>
        </p:nvSpPr>
        <p:spPr>
          <a:xfrm>
            <a:off x="295274" y="123825"/>
            <a:ext cx="11601449" cy="584775"/>
          </a:xfrm>
          <a:prstGeom prst="rect">
            <a:avLst/>
          </a:prstGeom>
          <a:noFill/>
        </p:spPr>
        <p:txBody>
          <a:bodyPr wrap="square" rtlCol="0">
            <a:spAutoFit/>
          </a:bodyPr>
          <a:lstStyle/>
          <a:p>
            <a:pPr algn="ctr"/>
            <a:r>
              <a:rPr lang="en-US" sz="3200" b="1" dirty="0">
                <a:latin typeface="Palatino Linotype" panose="02040502050505030304" pitchFamily="18" charset="0"/>
              </a:rPr>
              <a:t>Revenue Budget Highlights – State Appropriation</a:t>
            </a:r>
          </a:p>
        </p:txBody>
      </p:sp>
      <p:cxnSp>
        <p:nvCxnSpPr>
          <p:cNvPr id="4" name="Straight Connector 3">
            <a:extLst>
              <a:ext uri="{FF2B5EF4-FFF2-40B4-BE49-F238E27FC236}">
                <a16:creationId xmlns:a16="http://schemas.microsoft.com/office/drawing/2014/main" id="{D5D90500-8E31-48DA-BD0F-EEE6886BB9D5}"/>
              </a:ext>
            </a:extLst>
          </p:cNvPr>
          <p:cNvCxnSpPr>
            <a:cxnSpLocks/>
          </p:cNvCxnSpPr>
          <p:nvPr/>
        </p:nvCxnSpPr>
        <p:spPr>
          <a:xfrm>
            <a:off x="295275" y="779022"/>
            <a:ext cx="11601450" cy="0"/>
          </a:xfrm>
          <a:prstGeom prst="line">
            <a:avLst/>
          </a:prstGeom>
          <a:ln w="1270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graphicFrame>
        <p:nvGraphicFramePr>
          <p:cNvPr id="5" name="Table 6">
            <a:extLst>
              <a:ext uri="{FF2B5EF4-FFF2-40B4-BE49-F238E27FC236}">
                <a16:creationId xmlns:a16="http://schemas.microsoft.com/office/drawing/2014/main" id="{DF676920-17FA-43BD-9685-CCB3AC2D6D35}"/>
              </a:ext>
            </a:extLst>
          </p:cNvPr>
          <p:cNvGraphicFramePr>
            <a:graphicFrameLocks noGrp="1"/>
          </p:cNvGraphicFramePr>
          <p:nvPr>
            <p:extLst>
              <p:ext uri="{D42A27DB-BD31-4B8C-83A1-F6EECF244321}">
                <p14:modId xmlns:p14="http://schemas.microsoft.com/office/powerpoint/2010/main" val="3870792921"/>
              </p:ext>
            </p:extLst>
          </p:nvPr>
        </p:nvGraphicFramePr>
        <p:xfrm>
          <a:off x="3368466" y="1114115"/>
          <a:ext cx="5455068" cy="2482440"/>
        </p:xfrm>
        <a:graphic>
          <a:graphicData uri="http://schemas.openxmlformats.org/drawingml/2006/table">
            <a:tbl>
              <a:tblPr firstRow="1" bandRow="1">
                <a:tableStyleId>{9D7B26C5-4107-4FEC-AEDC-1716B250A1EF}</a:tableStyleId>
              </a:tblPr>
              <a:tblGrid>
                <a:gridCol w="3816683">
                  <a:extLst>
                    <a:ext uri="{9D8B030D-6E8A-4147-A177-3AD203B41FA5}">
                      <a16:colId xmlns:a16="http://schemas.microsoft.com/office/drawing/2014/main" val="712649797"/>
                    </a:ext>
                  </a:extLst>
                </a:gridCol>
                <a:gridCol w="1638385">
                  <a:extLst>
                    <a:ext uri="{9D8B030D-6E8A-4147-A177-3AD203B41FA5}">
                      <a16:colId xmlns:a16="http://schemas.microsoft.com/office/drawing/2014/main" val="533321165"/>
                    </a:ext>
                  </a:extLst>
                </a:gridCol>
              </a:tblGrid>
              <a:tr h="409800">
                <a:tc>
                  <a:txBody>
                    <a:bodyPr/>
                    <a:lstStyle/>
                    <a:p>
                      <a:endParaRPr lang="en-US" sz="1600" dirty="0">
                        <a:latin typeface="Palatino Linotype" panose="02040502050505030304" pitchFamily="18" charset="0"/>
                      </a:endParaRPr>
                    </a:p>
                  </a:txBody>
                  <a:tcPr/>
                </a:tc>
                <a:tc>
                  <a:txBody>
                    <a:bodyPr/>
                    <a:lstStyle/>
                    <a:p>
                      <a:pPr algn="r"/>
                      <a:r>
                        <a:rPr lang="en-US" sz="1600" dirty="0">
                          <a:latin typeface="Palatino Linotype" panose="02040502050505030304" pitchFamily="18" charset="0"/>
                        </a:rPr>
                        <a:t>2021-22</a:t>
                      </a:r>
                    </a:p>
                  </a:txBody>
                  <a:tcPr/>
                </a:tc>
                <a:extLst>
                  <a:ext uri="{0D108BD9-81ED-4DB2-BD59-A6C34878D82A}">
                    <a16:rowId xmlns:a16="http://schemas.microsoft.com/office/drawing/2014/main" val="2328019724"/>
                  </a:ext>
                </a:extLst>
              </a:tr>
              <a:tr h="303842">
                <a:tc>
                  <a:txBody>
                    <a:bodyPr/>
                    <a:lstStyle/>
                    <a:p>
                      <a:r>
                        <a:rPr lang="en-US" sz="1600" dirty="0">
                          <a:latin typeface="Palatino Linotype" panose="02040502050505030304" pitchFamily="18" charset="0"/>
                        </a:rPr>
                        <a:t>General Operating</a:t>
                      </a:r>
                    </a:p>
                  </a:txBody>
                  <a:tcPr/>
                </a:tc>
                <a:tc>
                  <a:txBody>
                    <a:bodyPr/>
                    <a:lstStyle/>
                    <a:p>
                      <a:pPr algn="r"/>
                      <a:r>
                        <a:rPr lang="en-US" sz="1600" dirty="0">
                          <a:latin typeface="Palatino Linotype" panose="02040502050505030304" pitchFamily="18" charset="0"/>
                        </a:rPr>
                        <a:t>67,619,000</a:t>
                      </a:r>
                    </a:p>
                  </a:txBody>
                  <a:tcPr/>
                </a:tc>
                <a:extLst>
                  <a:ext uri="{0D108BD9-81ED-4DB2-BD59-A6C34878D82A}">
                    <a16:rowId xmlns:a16="http://schemas.microsoft.com/office/drawing/2014/main" val="4011961890"/>
                  </a:ext>
                </a:extLst>
              </a:tr>
              <a:tr h="396240">
                <a:tc>
                  <a:txBody>
                    <a:bodyPr/>
                    <a:lstStyle/>
                    <a:p>
                      <a:r>
                        <a:rPr lang="en-US" sz="1600" dirty="0">
                          <a:latin typeface="Palatino Linotype" panose="02040502050505030304" pitchFamily="18" charset="0"/>
                        </a:rPr>
                        <a:t>KY Academy for Math &amp;  Science</a:t>
                      </a:r>
                    </a:p>
                  </a:txBody>
                  <a:tcPr/>
                </a:tc>
                <a:tc>
                  <a:txBody>
                    <a:bodyPr/>
                    <a:lstStyle/>
                    <a:p>
                      <a:pPr algn="r"/>
                      <a:r>
                        <a:rPr lang="en-US" sz="1600" dirty="0">
                          <a:latin typeface="Palatino Linotype" panose="02040502050505030304" pitchFamily="18" charset="0"/>
                        </a:rPr>
                        <a:t>4,985,100</a:t>
                      </a:r>
                    </a:p>
                  </a:txBody>
                  <a:tcPr/>
                </a:tc>
                <a:extLst>
                  <a:ext uri="{0D108BD9-81ED-4DB2-BD59-A6C34878D82A}">
                    <a16:rowId xmlns:a16="http://schemas.microsoft.com/office/drawing/2014/main" val="3070565917"/>
                  </a:ext>
                </a:extLst>
              </a:tr>
              <a:tr h="303842">
                <a:tc>
                  <a:txBody>
                    <a:bodyPr/>
                    <a:lstStyle/>
                    <a:p>
                      <a:r>
                        <a:rPr lang="en-US" sz="1600" dirty="0">
                          <a:latin typeface="Palatino Linotype" panose="02040502050505030304" pitchFamily="18" charset="0"/>
                        </a:rPr>
                        <a:t>Kentucky Mesonet</a:t>
                      </a:r>
                    </a:p>
                  </a:txBody>
                  <a:tcPr/>
                </a:tc>
                <a:tc>
                  <a:txBody>
                    <a:bodyPr/>
                    <a:lstStyle/>
                    <a:p>
                      <a:pPr algn="r"/>
                      <a:r>
                        <a:rPr lang="en-US" sz="1600" dirty="0">
                          <a:latin typeface="Palatino Linotype" panose="02040502050505030304" pitchFamily="18" charset="0"/>
                        </a:rPr>
                        <a:t>750,000</a:t>
                      </a:r>
                    </a:p>
                  </a:txBody>
                  <a:tcPr/>
                </a:tc>
                <a:extLst>
                  <a:ext uri="{0D108BD9-81ED-4DB2-BD59-A6C34878D82A}">
                    <a16:rowId xmlns:a16="http://schemas.microsoft.com/office/drawing/2014/main" val="1049074890"/>
                  </a:ext>
                </a:extLst>
              </a:tr>
              <a:tr h="3038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Palatino Linotype" panose="02040502050505030304" pitchFamily="18" charset="0"/>
                        </a:rPr>
                        <a:t>KERS Supplemental</a:t>
                      </a:r>
                      <a:r>
                        <a:rPr lang="en-US" sz="1600" baseline="0" dirty="0">
                          <a:latin typeface="Palatino Linotype" panose="02040502050505030304" pitchFamily="18" charset="0"/>
                        </a:rPr>
                        <a:t> Funding</a:t>
                      </a:r>
                      <a:endParaRPr lang="en-US" sz="1600" dirty="0">
                        <a:latin typeface="Palatino Linotype" panose="02040502050505030304" pitchFamily="18" charset="0"/>
                      </a:endParaRPr>
                    </a:p>
                  </a:txBody>
                  <a:tcPr/>
                </a:tc>
                <a:tc>
                  <a:txBody>
                    <a:bodyPr/>
                    <a:lstStyle/>
                    <a:p>
                      <a:pPr algn="r"/>
                      <a:r>
                        <a:rPr lang="en-US" sz="1600" dirty="0">
                          <a:latin typeface="Palatino Linotype" panose="02040502050505030304" pitchFamily="18" charset="0"/>
                        </a:rPr>
                        <a:t>3,592,500</a:t>
                      </a:r>
                    </a:p>
                  </a:txBody>
                  <a:tcPr/>
                </a:tc>
                <a:extLst>
                  <a:ext uri="{0D108BD9-81ED-4DB2-BD59-A6C34878D82A}">
                    <a16:rowId xmlns:a16="http://schemas.microsoft.com/office/drawing/2014/main" val="3920630539"/>
                  </a:ext>
                </a:extLst>
              </a:tr>
              <a:tr h="303842">
                <a:tc>
                  <a:txBody>
                    <a:bodyPr/>
                    <a:lstStyle/>
                    <a:p>
                      <a:r>
                        <a:rPr lang="en-US" sz="1600" dirty="0">
                          <a:latin typeface="Palatino Linotype" panose="02040502050505030304" pitchFamily="18" charset="0"/>
                        </a:rPr>
                        <a:t>Performance Funding</a:t>
                      </a:r>
                    </a:p>
                  </a:txBody>
                  <a:tcPr/>
                </a:tc>
                <a:tc>
                  <a:txBody>
                    <a:bodyPr/>
                    <a:lstStyle/>
                    <a:p>
                      <a:pPr algn="r"/>
                      <a:r>
                        <a:rPr lang="en-US" sz="1600" dirty="0">
                          <a:latin typeface="Palatino Linotype" panose="02040502050505030304" pitchFamily="18" charset="0"/>
                        </a:rPr>
                        <a:t>1,398,800</a:t>
                      </a:r>
                    </a:p>
                  </a:txBody>
                  <a:tcPr/>
                </a:tc>
                <a:extLst>
                  <a:ext uri="{0D108BD9-81ED-4DB2-BD59-A6C34878D82A}">
                    <a16:rowId xmlns:a16="http://schemas.microsoft.com/office/drawing/2014/main" val="3052810090"/>
                  </a:ext>
                </a:extLst>
              </a:tr>
              <a:tr h="303842">
                <a:tc>
                  <a:txBody>
                    <a:bodyPr/>
                    <a:lstStyle/>
                    <a:p>
                      <a:pPr algn="l"/>
                      <a:r>
                        <a:rPr lang="en-US" sz="1600" b="1" dirty="0">
                          <a:latin typeface="Palatino Linotype" panose="02040502050505030304" pitchFamily="18" charset="0"/>
                        </a:rPr>
                        <a:t>Total</a:t>
                      </a:r>
                    </a:p>
                  </a:txBody>
                  <a:tcPr/>
                </a:tc>
                <a:tc>
                  <a:txBody>
                    <a:bodyPr/>
                    <a:lstStyle/>
                    <a:p>
                      <a:pPr algn="r"/>
                      <a:r>
                        <a:rPr lang="en-US" sz="1600" b="1" dirty="0">
                          <a:latin typeface="Palatino Linotype" panose="02040502050505030304" pitchFamily="18" charset="0"/>
                        </a:rPr>
                        <a:t>$78,345,400</a:t>
                      </a:r>
                    </a:p>
                  </a:txBody>
                  <a:tcPr/>
                </a:tc>
                <a:extLst>
                  <a:ext uri="{0D108BD9-81ED-4DB2-BD59-A6C34878D82A}">
                    <a16:rowId xmlns:a16="http://schemas.microsoft.com/office/drawing/2014/main" val="1574928280"/>
                  </a:ext>
                </a:extLst>
              </a:tr>
            </a:tbl>
          </a:graphicData>
        </a:graphic>
      </p:graphicFrame>
      <p:sp>
        <p:nvSpPr>
          <p:cNvPr id="6" name="TextBox 5">
            <a:extLst>
              <a:ext uri="{FF2B5EF4-FFF2-40B4-BE49-F238E27FC236}">
                <a16:creationId xmlns:a16="http://schemas.microsoft.com/office/drawing/2014/main" id="{FE085F48-D84E-4026-BF5D-5A42E50DF98F}"/>
              </a:ext>
            </a:extLst>
          </p:cNvPr>
          <p:cNvSpPr txBox="1"/>
          <p:nvPr/>
        </p:nvSpPr>
        <p:spPr>
          <a:xfrm>
            <a:off x="497840" y="3967851"/>
            <a:ext cx="10561419"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Palatino Linotype" panose="02040502050505030304" pitchFamily="18" charset="0"/>
              </a:rPr>
              <a:t>FY22 state appropriation is approximately $5M more than the prior year:</a:t>
            </a:r>
          </a:p>
          <a:p>
            <a:pPr marL="742950" lvl="1" indent="-285750">
              <a:buFont typeface="Arial" panose="020B0604020202020204" pitchFamily="34" charset="0"/>
              <a:buChar char="•"/>
            </a:pPr>
            <a:r>
              <a:rPr lang="en-US" sz="2000" dirty="0">
                <a:latin typeface="Palatino Linotype" panose="02040502050505030304" pitchFamily="18" charset="0"/>
              </a:rPr>
              <a:t>$757,900 increase to the base state appropriation</a:t>
            </a:r>
          </a:p>
          <a:p>
            <a:pPr marL="742950" lvl="1" indent="-285750">
              <a:buFont typeface="Arial" panose="020B0604020202020204" pitchFamily="34" charset="0"/>
              <a:buChar char="•"/>
            </a:pPr>
            <a:r>
              <a:rPr lang="en-US" sz="2000" dirty="0">
                <a:latin typeface="Palatino Linotype" panose="02040502050505030304" pitchFamily="18" charset="0"/>
              </a:rPr>
              <a:t>$1.4M increase in performance funding from the KY General Assembly passing a $17M increase in Performance funding to be allocated between all state institutions.</a:t>
            </a:r>
          </a:p>
          <a:p>
            <a:pPr marL="742950" lvl="1" indent="-285750">
              <a:buFont typeface="Arial" panose="020B0604020202020204" pitchFamily="34" charset="0"/>
              <a:buChar char="•"/>
            </a:pPr>
            <a:r>
              <a:rPr lang="en-US" sz="2000" dirty="0">
                <a:latin typeface="Palatino Linotype" panose="02040502050505030304" pitchFamily="18" charset="0"/>
              </a:rPr>
              <a:t>$3.6M from the KY General Assembly providing supplemental funding to cover the increase in the KERS rate. This will be reduced each year so the university can transition to fully fund the employees in this retirement program.</a:t>
            </a:r>
          </a:p>
        </p:txBody>
      </p:sp>
    </p:spTree>
    <p:extLst>
      <p:ext uri="{BB962C8B-B14F-4D97-AF65-F5344CB8AC3E}">
        <p14:creationId xmlns:p14="http://schemas.microsoft.com/office/powerpoint/2010/main" val="1446436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A drawing of a cartoon character&#10;&#10;Description automatically generated">
            <a:extLst>
              <a:ext uri="{FF2B5EF4-FFF2-40B4-BE49-F238E27FC236}">
                <a16:creationId xmlns:a16="http://schemas.microsoft.com/office/drawing/2014/main" id="{2B5309AC-C28B-4CF8-9356-7A98E90021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62869" y="6198108"/>
            <a:ext cx="1239012" cy="481584"/>
          </a:xfrm>
          <a:prstGeom prst="rect">
            <a:avLst/>
          </a:prstGeom>
        </p:spPr>
      </p:pic>
      <p:sp>
        <p:nvSpPr>
          <p:cNvPr id="3" name="TextBox 2">
            <a:extLst>
              <a:ext uri="{FF2B5EF4-FFF2-40B4-BE49-F238E27FC236}">
                <a16:creationId xmlns:a16="http://schemas.microsoft.com/office/drawing/2014/main" id="{A26F684F-CC55-47DD-AF18-DC53B895164F}"/>
              </a:ext>
            </a:extLst>
          </p:cNvPr>
          <p:cNvSpPr txBox="1"/>
          <p:nvPr/>
        </p:nvSpPr>
        <p:spPr>
          <a:xfrm>
            <a:off x="219075" y="123825"/>
            <a:ext cx="114681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Revenue Budget Highlights – State Appropriation</a:t>
            </a:r>
          </a:p>
        </p:txBody>
      </p:sp>
      <p:cxnSp>
        <p:nvCxnSpPr>
          <p:cNvPr id="4" name="Straight Connector 3">
            <a:extLst>
              <a:ext uri="{FF2B5EF4-FFF2-40B4-BE49-F238E27FC236}">
                <a16:creationId xmlns:a16="http://schemas.microsoft.com/office/drawing/2014/main" id="{D5D90500-8E31-48DA-BD0F-EEE6886BB9D5}"/>
              </a:ext>
            </a:extLst>
          </p:cNvPr>
          <p:cNvCxnSpPr>
            <a:cxnSpLocks/>
          </p:cNvCxnSpPr>
          <p:nvPr/>
        </p:nvCxnSpPr>
        <p:spPr>
          <a:xfrm>
            <a:off x="219075" y="779022"/>
            <a:ext cx="11601450" cy="0"/>
          </a:xfrm>
          <a:prstGeom prst="line">
            <a:avLst/>
          </a:prstGeom>
          <a:ln w="1270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6" name="Title 3">
            <a:extLst>
              <a:ext uri="{FF2B5EF4-FFF2-40B4-BE49-F238E27FC236}">
                <a16:creationId xmlns:a16="http://schemas.microsoft.com/office/drawing/2014/main" id="{075028F8-3E92-414D-8486-982642C72B20}"/>
              </a:ext>
            </a:extLst>
          </p:cNvPr>
          <p:cNvSpPr txBox="1">
            <a:spLocks/>
          </p:cNvSpPr>
          <p:nvPr/>
        </p:nvSpPr>
        <p:spPr>
          <a:xfrm>
            <a:off x="219075" y="899207"/>
            <a:ext cx="11601450" cy="540974"/>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Palatino Linotype" panose="02040502050505030304" pitchFamily="18" charset="0"/>
                <a:ea typeface="+mj-ea"/>
                <a:cs typeface="+mj-cs"/>
              </a:rPr>
              <a:t>WKU Net General Fund Appropriations* per FTE Student</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j-ea"/>
              <a:cs typeface="+mj-cs"/>
            </a:endParaRPr>
          </a:p>
        </p:txBody>
      </p:sp>
      <p:graphicFrame>
        <p:nvGraphicFramePr>
          <p:cNvPr id="7" name="Content Placeholder 9">
            <a:extLst>
              <a:ext uri="{FF2B5EF4-FFF2-40B4-BE49-F238E27FC236}">
                <a16:creationId xmlns:a16="http://schemas.microsoft.com/office/drawing/2014/main" id="{B6D2A278-EB78-4401-AE8F-CBDCE65774D5}"/>
              </a:ext>
            </a:extLst>
          </p:cNvPr>
          <p:cNvGraphicFramePr>
            <a:graphicFrameLocks/>
          </p:cNvGraphicFramePr>
          <p:nvPr/>
        </p:nvGraphicFramePr>
        <p:xfrm>
          <a:off x="659946" y="1440181"/>
          <a:ext cx="10722429"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F015452D-87E4-4EE0-81FC-63C125EC0A32}"/>
              </a:ext>
            </a:extLst>
          </p:cNvPr>
          <p:cNvSpPr txBox="1"/>
          <p:nvPr/>
        </p:nvSpPr>
        <p:spPr>
          <a:xfrm>
            <a:off x="388620" y="5958793"/>
            <a:ext cx="85115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*In constant FY20 dollars. Excludes Gatton Academy of Mathematics and Science, Kentucky </a:t>
            </a:r>
            <a:r>
              <a:rPr kumimoji="0" lang="en-US" sz="1200" b="0" i="1"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Mesonet</a:t>
            </a:r>
            <a:r>
              <a:rPr kumimoji="0" lang="en-US" sz="1200" b="0" i="1"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and state supported debt service.</a:t>
            </a:r>
          </a:p>
        </p:txBody>
      </p:sp>
    </p:spTree>
    <p:extLst>
      <p:ext uri="{BB962C8B-B14F-4D97-AF65-F5344CB8AC3E}">
        <p14:creationId xmlns:p14="http://schemas.microsoft.com/office/powerpoint/2010/main" val="15776363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cartoon character&#10;&#10;Description automatically generated">
            <a:extLst>
              <a:ext uri="{FF2B5EF4-FFF2-40B4-BE49-F238E27FC236}">
                <a16:creationId xmlns:a16="http://schemas.microsoft.com/office/drawing/2014/main" id="{2B5309AC-C28B-4CF8-9356-7A98E90021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62869" y="6198108"/>
            <a:ext cx="1239012" cy="481584"/>
          </a:xfrm>
          <a:prstGeom prst="rect">
            <a:avLst/>
          </a:prstGeom>
        </p:spPr>
      </p:pic>
      <p:sp>
        <p:nvSpPr>
          <p:cNvPr id="3" name="TextBox 2">
            <a:extLst>
              <a:ext uri="{FF2B5EF4-FFF2-40B4-BE49-F238E27FC236}">
                <a16:creationId xmlns:a16="http://schemas.microsoft.com/office/drawing/2014/main" id="{A26F684F-CC55-47DD-AF18-DC53B895164F}"/>
              </a:ext>
            </a:extLst>
          </p:cNvPr>
          <p:cNvSpPr txBox="1"/>
          <p:nvPr/>
        </p:nvSpPr>
        <p:spPr>
          <a:xfrm>
            <a:off x="295274" y="123825"/>
            <a:ext cx="1160144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Agenda</a:t>
            </a:r>
          </a:p>
        </p:txBody>
      </p:sp>
      <p:cxnSp>
        <p:nvCxnSpPr>
          <p:cNvPr id="4" name="Straight Connector 3">
            <a:extLst>
              <a:ext uri="{FF2B5EF4-FFF2-40B4-BE49-F238E27FC236}">
                <a16:creationId xmlns:a16="http://schemas.microsoft.com/office/drawing/2014/main" id="{D5D90500-8E31-48DA-BD0F-EEE6886BB9D5}"/>
              </a:ext>
            </a:extLst>
          </p:cNvPr>
          <p:cNvCxnSpPr>
            <a:cxnSpLocks/>
          </p:cNvCxnSpPr>
          <p:nvPr/>
        </p:nvCxnSpPr>
        <p:spPr>
          <a:xfrm>
            <a:off x="295275" y="779022"/>
            <a:ext cx="11601450" cy="0"/>
          </a:xfrm>
          <a:prstGeom prst="line">
            <a:avLst/>
          </a:prstGeom>
          <a:ln w="1270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1640618-1BCE-4BC5-8538-466E717B2FFE}"/>
              </a:ext>
            </a:extLst>
          </p:cNvPr>
          <p:cNvSpPr txBox="1"/>
          <p:nvPr/>
        </p:nvSpPr>
        <p:spPr>
          <a:xfrm>
            <a:off x="1031240" y="1066800"/>
            <a:ext cx="10129520" cy="489364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Outline of the FY22 Budget Development Process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High Level Budget Summary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Revenue Budget Highlights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Expenditure Budget Highlights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Budget Balancing Strategies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Capital Budget Highlights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Next Steps going forward</a:t>
            </a:r>
          </a:p>
        </p:txBody>
      </p:sp>
    </p:spTree>
    <p:extLst>
      <p:ext uri="{BB962C8B-B14F-4D97-AF65-F5344CB8AC3E}">
        <p14:creationId xmlns:p14="http://schemas.microsoft.com/office/powerpoint/2010/main" val="3054985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cartoon character&#10;&#10;Description automatically generated">
            <a:extLst>
              <a:ext uri="{FF2B5EF4-FFF2-40B4-BE49-F238E27FC236}">
                <a16:creationId xmlns:a16="http://schemas.microsoft.com/office/drawing/2014/main" id="{2B5309AC-C28B-4CF8-9356-7A98E90021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62869" y="6198108"/>
            <a:ext cx="1239012" cy="481584"/>
          </a:xfrm>
          <a:prstGeom prst="rect">
            <a:avLst/>
          </a:prstGeom>
        </p:spPr>
      </p:pic>
      <p:sp>
        <p:nvSpPr>
          <p:cNvPr id="3" name="TextBox 2">
            <a:extLst>
              <a:ext uri="{FF2B5EF4-FFF2-40B4-BE49-F238E27FC236}">
                <a16:creationId xmlns:a16="http://schemas.microsoft.com/office/drawing/2014/main" id="{A26F684F-CC55-47DD-AF18-DC53B895164F}"/>
              </a:ext>
            </a:extLst>
          </p:cNvPr>
          <p:cNvSpPr txBox="1"/>
          <p:nvPr/>
        </p:nvSpPr>
        <p:spPr>
          <a:xfrm>
            <a:off x="295274" y="123825"/>
            <a:ext cx="11601449" cy="584775"/>
          </a:xfrm>
          <a:prstGeom prst="rect">
            <a:avLst/>
          </a:prstGeom>
          <a:noFill/>
        </p:spPr>
        <p:txBody>
          <a:bodyPr wrap="square" rtlCol="0">
            <a:spAutoFit/>
          </a:bodyPr>
          <a:lstStyle/>
          <a:p>
            <a:pPr algn="ctr"/>
            <a:r>
              <a:rPr lang="en-US" sz="3200" b="1" dirty="0">
                <a:latin typeface="Palatino Linotype" panose="02040502050505030304" pitchFamily="18" charset="0"/>
              </a:rPr>
              <a:t>Revenue Budget Highlights – Auxiliaries</a:t>
            </a:r>
          </a:p>
        </p:txBody>
      </p:sp>
      <p:cxnSp>
        <p:nvCxnSpPr>
          <p:cNvPr id="4" name="Straight Connector 3">
            <a:extLst>
              <a:ext uri="{FF2B5EF4-FFF2-40B4-BE49-F238E27FC236}">
                <a16:creationId xmlns:a16="http://schemas.microsoft.com/office/drawing/2014/main" id="{D5D90500-8E31-48DA-BD0F-EEE6886BB9D5}"/>
              </a:ext>
            </a:extLst>
          </p:cNvPr>
          <p:cNvCxnSpPr>
            <a:cxnSpLocks/>
          </p:cNvCxnSpPr>
          <p:nvPr/>
        </p:nvCxnSpPr>
        <p:spPr>
          <a:xfrm>
            <a:off x="295275" y="779022"/>
            <a:ext cx="11601450" cy="0"/>
          </a:xfrm>
          <a:prstGeom prst="line">
            <a:avLst/>
          </a:prstGeom>
          <a:ln w="1270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D3D92FC-1EDF-4448-8C2E-B041B349221B}"/>
              </a:ext>
            </a:extLst>
          </p:cNvPr>
          <p:cNvSpPr txBox="1"/>
          <p:nvPr/>
        </p:nvSpPr>
        <p:spPr>
          <a:xfrm>
            <a:off x="6577070" y="1411072"/>
            <a:ext cx="4905098" cy="5016758"/>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Palatino Linotype" panose="02040502050505030304" pitchFamily="18" charset="0"/>
              </a:rPr>
              <a:t>Auxiliaries are self-supporting programs that use fees or third-party contracts to generate funds to sustain the program. This includes housing, dining, and contracted university services such as Aramark. All auxiliary funds combine to $16,293,845.</a:t>
            </a:r>
          </a:p>
          <a:p>
            <a:endParaRPr lang="en-US" sz="2000" dirty="0">
              <a:latin typeface="Palatino Linotype" panose="02040502050505030304" pitchFamily="18" charset="0"/>
            </a:endParaRPr>
          </a:p>
          <a:p>
            <a:pPr marL="285750" indent="-285750">
              <a:buFont typeface="Arial" panose="020B0604020202020204" pitchFamily="34" charset="0"/>
              <a:buChar char="•"/>
            </a:pPr>
            <a:r>
              <a:rPr lang="en-US" sz="2000" dirty="0">
                <a:latin typeface="Palatino Linotype" panose="02040502050505030304" pitchFamily="18" charset="0"/>
              </a:rPr>
              <a:t>As a reminder, the WKU Store transitioned to Barnes &amp; Noble College management in FY21. When comparing FY22 to FY20, which was prior to the transition, revenue and expenditure budgets have decreased by approximately $6.1 million to reflect this change.</a:t>
            </a:r>
          </a:p>
        </p:txBody>
      </p:sp>
      <p:pic>
        <p:nvPicPr>
          <p:cNvPr id="7" name="Picture 6" descr="A city street in front of a brick building&#10;&#10;Description automatically generated">
            <a:extLst>
              <a:ext uri="{FF2B5EF4-FFF2-40B4-BE49-F238E27FC236}">
                <a16:creationId xmlns:a16="http://schemas.microsoft.com/office/drawing/2014/main" id="{F4DAD102-BE6D-4802-9640-0304E008627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34707" y="1793128"/>
            <a:ext cx="5778806" cy="3852537"/>
          </a:xfrm>
          <a:prstGeom prst="rect">
            <a:avLst/>
          </a:prstGeom>
          <a:ln>
            <a:solidFill>
              <a:schemeClr val="tx1"/>
            </a:solidFill>
          </a:ln>
        </p:spPr>
      </p:pic>
    </p:spTree>
    <p:extLst>
      <p:ext uri="{BB962C8B-B14F-4D97-AF65-F5344CB8AC3E}">
        <p14:creationId xmlns:p14="http://schemas.microsoft.com/office/powerpoint/2010/main" val="2547840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cartoon character&#10;&#10;Description automatically generated">
            <a:extLst>
              <a:ext uri="{FF2B5EF4-FFF2-40B4-BE49-F238E27FC236}">
                <a16:creationId xmlns:a16="http://schemas.microsoft.com/office/drawing/2014/main" id="{2B5309AC-C28B-4CF8-9356-7A98E90021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62869" y="6198108"/>
            <a:ext cx="1239012" cy="481584"/>
          </a:xfrm>
          <a:prstGeom prst="rect">
            <a:avLst/>
          </a:prstGeom>
        </p:spPr>
      </p:pic>
      <p:sp>
        <p:nvSpPr>
          <p:cNvPr id="3" name="TextBox 2">
            <a:extLst>
              <a:ext uri="{FF2B5EF4-FFF2-40B4-BE49-F238E27FC236}">
                <a16:creationId xmlns:a16="http://schemas.microsoft.com/office/drawing/2014/main" id="{A26F684F-CC55-47DD-AF18-DC53B895164F}"/>
              </a:ext>
            </a:extLst>
          </p:cNvPr>
          <p:cNvSpPr txBox="1"/>
          <p:nvPr/>
        </p:nvSpPr>
        <p:spPr>
          <a:xfrm>
            <a:off x="295274" y="123825"/>
            <a:ext cx="11601449" cy="584775"/>
          </a:xfrm>
          <a:prstGeom prst="rect">
            <a:avLst/>
          </a:prstGeom>
          <a:noFill/>
        </p:spPr>
        <p:txBody>
          <a:bodyPr wrap="square" rtlCol="0">
            <a:spAutoFit/>
          </a:bodyPr>
          <a:lstStyle/>
          <a:p>
            <a:pPr algn="ctr"/>
            <a:r>
              <a:rPr lang="en-US" sz="3200" b="1" dirty="0">
                <a:latin typeface="Palatino Linotype" panose="02040502050505030304" pitchFamily="18" charset="0"/>
              </a:rPr>
              <a:t>Revenue Budget Highlights – Sales &amp; Service Revenues</a:t>
            </a:r>
          </a:p>
        </p:txBody>
      </p:sp>
      <p:cxnSp>
        <p:nvCxnSpPr>
          <p:cNvPr id="4" name="Straight Connector 3">
            <a:extLst>
              <a:ext uri="{FF2B5EF4-FFF2-40B4-BE49-F238E27FC236}">
                <a16:creationId xmlns:a16="http://schemas.microsoft.com/office/drawing/2014/main" id="{D5D90500-8E31-48DA-BD0F-EEE6886BB9D5}"/>
              </a:ext>
            </a:extLst>
          </p:cNvPr>
          <p:cNvCxnSpPr>
            <a:cxnSpLocks/>
          </p:cNvCxnSpPr>
          <p:nvPr/>
        </p:nvCxnSpPr>
        <p:spPr>
          <a:xfrm>
            <a:off x="295275" y="779022"/>
            <a:ext cx="11601450" cy="0"/>
          </a:xfrm>
          <a:prstGeom prst="line">
            <a:avLst/>
          </a:prstGeom>
          <a:ln w="1270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D3D92FC-1EDF-4448-8C2E-B041B349221B}"/>
              </a:ext>
            </a:extLst>
          </p:cNvPr>
          <p:cNvSpPr txBox="1"/>
          <p:nvPr/>
        </p:nvSpPr>
        <p:spPr>
          <a:xfrm>
            <a:off x="410684" y="1536174"/>
            <a:ext cx="6243504" cy="4154984"/>
          </a:xfrm>
          <a:prstGeom prst="rect">
            <a:avLst/>
          </a:prstGeom>
          <a:noFill/>
        </p:spPr>
        <p:txBody>
          <a:bodyPr wrap="square" rtlCol="0">
            <a:spAutoFit/>
          </a:bodyPr>
          <a:lstStyle/>
          <a:p>
            <a:endParaRPr lang="en-US" sz="2400" dirty="0">
              <a:latin typeface="Palatino Linotype" panose="02040502050505030304" pitchFamily="18" charset="0"/>
            </a:endParaRPr>
          </a:p>
          <a:p>
            <a:pPr marL="285750" indent="-285750">
              <a:buFont typeface="Arial" panose="020B0604020202020204" pitchFamily="34" charset="0"/>
              <a:buChar char="•"/>
            </a:pPr>
            <a:r>
              <a:rPr lang="en-US" sz="2400" dirty="0">
                <a:latin typeface="Palatino Linotype" panose="02040502050505030304" pitchFamily="18" charset="0"/>
              </a:rPr>
              <a:t>Self-generated revenue, or Sales &amp; Services Revenues, are anticipated to increase back to FY20 levels after a sharp decline due to COVID-19 and the cancellation of events, decreased rentals, and a reduction in athletic revenue.</a:t>
            </a:r>
          </a:p>
          <a:p>
            <a:endParaRPr lang="en-US" sz="2400" dirty="0">
              <a:latin typeface="Palatino Linotype" panose="02040502050505030304" pitchFamily="18" charset="0"/>
            </a:endParaRPr>
          </a:p>
          <a:p>
            <a:pPr marL="285750" indent="-285750">
              <a:buFont typeface="Arial" panose="020B0604020202020204" pitchFamily="34" charset="0"/>
              <a:buChar char="•"/>
            </a:pPr>
            <a:r>
              <a:rPr lang="en-US" sz="2400" dirty="0">
                <a:latin typeface="Palatino Linotype" panose="02040502050505030304" pitchFamily="18" charset="0"/>
              </a:rPr>
              <a:t>Note – any revenue dependent units will have expenditures to match the amount of revenue collected.</a:t>
            </a:r>
          </a:p>
        </p:txBody>
      </p:sp>
      <p:pic>
        <p:nvPicPr>
          <p:cNvPr id="7" name="Picture 6" descr="A statue in front of a building&#10;&#10;Description automatically generated">
            <a:extLst>
              <a:ext uri="{FF2B5EF4-FFF2-40B4-BE49-F238E27FC236}">
                <a16:creationId xmlns:a16="http://schemas.microsoft.com/office/drawing/2014/main" id="{7BC3CFC8-EBFB-4490-A7F3-2F2893685FE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02674" y="1893874"/>
            <a:ext cx="4784501" cy="3189383"/>
          </a:xfrm>
          <a:prstGeom prst="rect">
            <a:avLst/>
          </a:prstGeom>
          <a:ln>
            <a:solidFill>
              <a:schemeClr val="tx1"/>
            </a:solidFill>
          </a:ln>
        </p:spPr>
      </p:pic>
    </p:spTree>
    <p:extLst>
      <p:ext uri="{BB962C8B-B14F-4D97-AF65-F5344CB8AC3E}">
        <p14:creationId xmlns:p14="http://schemas.microsoft.com/office/powerpoint/2010/main" val="1988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awing of a cartoon character&#10;&#10;Description automatically generated">
            <a:extLst>
              <a:ext uri="{FF2B5EF4-FFF2-40B4-BE49-F238E27FC236}">
                <a16:creationId xmlns:a16="http://schemas.microsoft.com/office/drawing/2014/main" id="{3E37842D-2CAF-48C0-8B54-ABF0BD748EE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62869" y="6198108"/>
            <a:ext cx="1239012" cy="481584"/>
          </a:xfrm>
          <a:prstGeom prst="rect">
            <a:avLst/>
          </a:prstGeom>
        </p:spPr>
      </p:pic>
      <p:cxnSp>
        <p:nvCxnSpPr>
          <p:cNvPr id="4" name="Straight Connector 3">
            <a:extLst>
              <a:ext uri="{FF2B5EF4-FFF2-40B4-BE49-F238E27FC236}">
                <a16:creationId xmlns:a16="http://schemas.microsoft.com/office/drawing/2014/main" id="{6F9C8E7D-A66B-45B6-B0CD-EE20C8FB2CC2}"/>
              </a:ext>
            </a:extLst>
          </p:cNvPr>
          <p:cNvCxnSpPr>
            <a:cxnSpLocks/>
          </p:cNvCxnSpPr>
          <p:nvPr/>
        </p:nvCxnSpPr>
        <p:spPr>
          <a:xfrm>
            <a:off x="2301240" y="3827022"/>
            <a:ext cx="7589520" cy="0"/>
          </a:xfrm>
          <a:prstGeom prst="line">
            <a:avLst/>
          </a:prstGeom>
          <a:ln w="1270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1EDA465-59F9-4521-B673-03A502BF8BCF}"/>
              </a:ext>
            </a:extLst>
          </p:cNvPr>
          <p:cNvSpPr txBox="1"/>
          <p:nvPr/>
        </p:nvSpPr>
        <p:spPr>
          <a:xfrm>
            <a:off x="2301240" y="3119349"/>
            <a:ext cx="7589520" cy="646331"/>
          </a:xfrm>
          <a:prstGeom prst="rect">
            <a:avLst/>
          </a:prstGeom>
          <a:noFill/>
        </p:spPr>
        <p:txBody>
          <a:bodyPr wrap="square" rtlCol="0">
            <a:spAutoFit/>
          </a:bodyPr>
          <a:lstStyle/>
          <a:p>
            <a:pPr algn="ctr"/>
            <a:r>
              <a:rPr lang="en-US" sz="3600" b="1" dirty="0">
                <a:latin typeface="Palatino Linotype" panose="02040502050505030304" pitchFamily="18" charset="0"/>
              </a:rPr>
              <a:t>Expenditure Budget Highlights</a:t>
            </a:r>
          </a:p>
        </p:txBody>
      </p:sp>
    </p:spTree>
    <p:extLst>
      <p:ext uri="{BB962C8B-B14F-4D97-AF65-F5344CB8AC3E}">
        <p14:creationId xmlns:p14="http://schemas.microsoft.com/office/powerpoint/2010/main" val="2854394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cartoon character&#10;&#10;Description automatically generated">
            <a:extLst>
              <a:ext uri="{FF2B5EF4-FFF2-40B4-BE49-F238E27FC236}">
                <a16:creationId xmlns:a16="http://schemas.microsoft.com/office/drawing/2014/main" id="{2B5309AC-C28B-4CF8-9356-7A98E90021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62869" y="6198108"/>
            <a:ext cx="1239012" cy="481584"/>
          </a:xfrm>
          <a:prstGeom prst="rect">
            <a:avLst/>
          </a:prstGeom>
        </p:spPr>
      </p:pic>
      <p:sp>
        <p:nvSpPr>
          <p:cNvPr id="3" name="TextBox 2">
            <a:extLst>
              <a:ext uri="{FF2B5EF4-FFF2-40B4-BE49-F238E27FC236}">
                <a16:creationId xmlns:a16="http://schemas.microsoft.com/office/drawing/2014/main" id="{A26F684F-CC55-47DD-AF18-DC53B895164F}"/>
              </a:ext>
            </a:extLst>
          </p:cNvPr>
          <p:cNvSpPr txBox="1"/>
          <p:nvPr/>
        </p:nvSpPr>
        <p:spPr>
          <a:xfrm>
            <a:off x="295274" y="123825"/>
            <a:ext cx="11601449" cy="584775"/>
          </a:xfrm>
          <a:prstGeom prst="rect">
            <a:avLst/>
          </a:prstGeom>
          <a:noFill/>
        </p:spPr>
        <p:txBody>
          <a:bodyPr wrap="square" rtlCol="0">
            <a:spAutoFit/>
          </a:bodyPr>
          <a:lstStyle/>
          <a:p>
            <a:pPr algn="ctr"/>
            <a:r>
              <a:rPr lang="en-US" sz="3200" b="1" dirty="0">
                <a:latin typeface="Palatino Linotype" panose="02040502050505030304" pitchFamily="18" charset="0"/>
              </a:rPr>
              <a:t>Expenditure Budget Highlights</a:t>
            </a:r>
          </a:p>
        </p:txBody>
      </p:sp>
      <p:cxnSp>
        <p:nvCxnSpPr>
          <p:cNvPr id="4" name="Straight Connector 3">
            <a:extLst>
              <a:ext uri="{FF2B5EF4-FFF2-40B4-BE49-F238E27FC236}">
                <a16:creationId xmlns:a16="http://schemas.microsoft.com/office/drawing/2014/main" id="{D5D90500-8E31-48DA-BD0F-EEE6886BB9D5}"/>
              </a:ext>
            </a:extLst>
          </p:cNvPr>
          <p:cNvCxnSpPr>
            <a:cxnSpLocks/>
          </p:cNvCxnSpPr>
          <p:nvPr/>
        </p:nvCxnSpPr>
        <p:spPr>
          <a:xfrm>
            <a:off x="295275" y="779022"/>
            <a:ext cx="11601450" cy="0"/>
          </a:xfrm>
          <a:prstGeom prst="line">
            <a:avLst/>
          </a:prstGeom>
          <a:ln w="1270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5D57C44-D8BD-4215-8277-BD446485D50F}"/>
              </a:ext>
            </a:extLst>
          </p:cNvPr>
          <p:cNvSpPr txBox="1"/>
          <p:nvPr/>
        </p:nvSpPr>
        <p:spPr>
          <a:xfrm>
            <a:off x="1642555" y="1393891"/>
            <a:ext cx="8906891" cy="400110"/>
          </a:xfrm>
          <a:prstGeom prst="rect">
            <a:avLst/>
          </a:prstGeom>
          <a:noFill/>
        </p:spPr>
        <p:txBody>
          <a:bodyPr wrap="square" rtlCol="0">
            <a:spAutoFit/>
          </a:bodyPr>
          <a:lstStyle/>
          <a:p>
            <a:pPr algn="ctr"/>
            <a:r>
              <a:rPr lang="en-US" sz="2000" dirty="0">
                <a:latin typeface="Palatino Linotype" panose="02040502050505030304" pitchFamily="18" charset="0"/>
              </a:rPr>
              <a:t>Total Budgeted Expenditures by Major Classification</a:t>
            </a:r>
          </a:p>
        </p:txBody>
      </p:sp>
      <p:graphicFrame>
        <p:nvGraphicFramePr>
          <p:cNvPr id="8" name="Table 7">
            <a:extLst>
              <a:ext uri="{FF2B5EF4-FFF2-40B4-BE49-F238E27FC236}">
                <a16:creationId xmlns:a16="http://schemas.microsoft.com/office/drawing/2014/main" id="{688DD80B-4693-466A-AFD6-31E0A71A8F31}"/>
              </a:ext>
            </a:extLst>
          </p:cNvPr>
          <p:cNvGraphicFramePr>
            <a:graphicFrameLocks noGrp="1"/>
          </p:cNvGraphicFramePr>
          <p:nvPr>
            <p:extLst>
              <p:ext uri="{D42A27DB-BD31-4B8C-83A1-F6EECF244321}">
                <p14:modId xmlns:p14="http://schemas.microsoft.com/office/powerpoint/2010/main" val="3414110948"/>
              </p:ext>
            </p:extLst>
          </p:nvPr>
        </p:nvGraphicFramePr>
        <p:xfrm>
          <a:off x="951297" y="2019060"/>
          <a:ext cx="10289406" cy="3340666"/>
        </p:xfrm>
        <a:graphic>
          <a:graphicData uri="http://schemas.openxmlformats.org/drawingml/2006/table">
            <a:tbl>
              <a:tblPr firstRow="1" bandRow="1">
                <a:tableStyleId>{9D7B26C5-4107-4FEC-AEDC-1716B250A1EF}</a:tableStyleId>
              </a:tblPr>
              <a:tblGrid>
                <a:gridCol w="2708288">
                  <a:extLst>
                    <a:ext uri="{9D8B030D-6E8A-4147-A177-3AD203B41FA5}">
                      <a16:colId xmlns:a16="http://schemas.microsoft.com/office/drawing/2014/main" val="388702791"/>
                    </a:ext>
                  </a:extLst>
                </a:gridCol>
                <a:gridCol w="1628038">
                  <a:extLst>
                    <a:ext uri="{9D8B030D-6E8A-4147-A177-3AD203B41FA5}">
                      <a16:colId xmlns:a16="http://schemas.microsoft.com/office/drawing/2014/main" val="2657122774"/>
                    </a:ext>
                  </a:extLst>
                </a:gridCol>
                <a:gridCol w="1716688">
                  <a:extLst>
                    <a:ext uri="{9D8B030D-6E8A-4147-A177-3AD203B41FA5}">
                      <a16:colId xmlns:a16="http://schemas.microsoft.com/office/drawing/2014/main" val="3354017418"/>
                    </a:ext>
                  </a:extLst>
                </a:gridCol>
                <a:gridCol w="1532758">
                  <a:extLst>
                    <a:ext uri="{9D8B030D-6E8A-4147-A177-3AD203B41FA5}">
                      <a16:colId xmlns:a16="http://schemas.microsoft.com/office/drawing/2014/main" val="2575829388"/>
                    </a:ext>
                  </a:extLst>
                </a:gridCol>
                <a:gridCol w="1594894">
                  <a:extLst>
                    <a:ext uri="{9D8B030D-6E8A-4147-A177-3AD203B41FA5}">
                      <a16:colId xmlns:a16="http://schemas.microsoft.com/office/drawing/2014/main" val="2958587972"/>
                    </a:ext>
                  </a:extLst>
                </a:gridCol>
                <a:gridCol w="1108740">
                  <a:extLst>
                    <a:ext uri="{9D8B030D-6E8A-4147-A177-3AD203B41FA5}">
                      <a16:colId xmlns:a16="http://schemas.microsoft.com/office/drawing/2014/main" val="1275338169"/>
                    </a:ext>
                  </a:extLst>
                </a:gridCol>
              </a:tblGrid>
              <a:tr h="360354">
                <a:tc>
                  <a:txBody>
                    <a:bodyPr/>
                    <a:lstStyle/>
                    <a:p>
                      <a:pPr algn="l"/>
                      <a:r>
                        <a:rPr lang="en-US" sz="1800" dirty="0">
                          <a:latin typeface="Palatino Linotype" panose="02040502050505030304" pitchFamily="18" charset="0"/>
                        </a:rPr>
                        <a:t>Major Classification</a:t>
                      </a:r>
                    </a:p>
                  </a:txBody>
                  <a:tcPr/>
                </a:tc>
                <a:tc>
                  <a:txBody>
                    <a:bodyPr/>
                    <a:lstStyle/>
                    <a:p>
                      <a:pPr algn="ctr"/>
                      <a:r>
                        <a:rPr lang="en-US" sz="1800" dirty="0">
                          <a:latin typeface="Palatino Linotype" panose="02040502050505030304" pitchFamily="18" charset="0"/>
                        </a:rPr>
                        <a:t>Unrestricted</a:t>
                      </a:r>
                    </a:p>
                  </a:txBody>
                  <a:tcPr/>
                </a:tc>
                <a:tc>
                  <a:txBody>
                    <a:bodyPr/>
                    <a:lstStyle/>
                    <a:p>
                      <a:pPr algn="ctr"/>
                      <a:r>
                        <a:rPr lang="en-US" sz="1800" dirty="0">
                          <a:latin typeface="Palatino Linotype" panose="02040502050505030304" pitchFamily="18" charset="0"/>
                        </a:rPr>
                        <a:t>Restricted</a:t>
                      </a:r>
                    </a:p>
                  </a:txBody>
                  <a:tcPr/>
                </a:tc>
                <a:tc>
                  <a:txBody>
                    <a:bodyPr/>
                    <a:lstStyle/>
                    <a:p>
                      <a:pPr algn="ctr"/>
                      <a:r>
                        <a:rPr lang="en-US" sz="1800" dirty="0">
                          <a:latin typeface="Palatino Linotype" panose="02040502050505030304" pitchFamily="18" charset="0"/>
                        </a:rPr>
                        <a:t>Auxiliary</a:t>
                      </a:r>
                    </a:p>
                  </a:txBody>
                  <a:tcPr/>
                </a:tc>
                <a:tc>
                  <a:txBody>
                    <a:bodyPr/>
                    <a:lstStyle/>
                    <a:p>
                      <a:pPr algn="ctr"/>
                      <a:r>
                        <a:rPr lang="en-US" sz="1800" dirty="0">
                          <a:latin typeface="Palatino Linotype" panose="02040502050505030304" pitchFamily="18" charset="0"/>
                        </a:rPr>
                        <a:t>Total</a:t>
                      </a:r>
                    </a:p>
                  </a:txBody>
                  <a:tcPr/>
                </a:tc>
                <a:tc>
                  <a:txBody>
                    <a:bodyPr/>
                    <a:lstStyle/>
                    <a:p>
                      <a:pPr algn="ctr"/>
                      <a:r>
                        <a:rPr lang="en-US" sz="1800" dirty="0">
                          <a:latin typeface="Palatino Linotype" panose="02040502050505030304" pitchFamily="18" charset="0"/>
                        </a:rPr>
                        <a:t>Percent</a:t>
                      </a:r>
                    </a:p>
                  </a:txBody>
                  <a:tcPr/>
                </a:tc>
                <a:extLst>
                  <a:ext uri="{0D108BD9-81ED-4DB2-BD59-A6C34878D82A}">
                    <a16:rowId xmlns:a16="http://schemas.microsoft.com/office/drawing/2014/main" val="771989380"/>
                  </a:ext>
                </a:extLst>
              </a:tr>
              <a:tr h="529398">
                <a:tc>
                  <a:txBody>
                    <a:bodyPr/>
                    <a:lstStyle/>
                    <a:p>
                      <a:r>
                        <a:rPr lang="en-US" sz="1800" dirty="0">
                          <a:latin typeface="Palatino Linotype" panose="02040502050505030304" pitchFamily="18" charset="0"/>
                        </a:rPr>
                        <a:t>Personnel</a:t>
                      </a:r>
                    </a:p>
                  </a:txBody>
                  <a:tcPr/>
                </a:tc>
                <a:tc>
                  <a:txBody>
                    <a:bodyPr/>
                    <a:lstStyle/>
                    <a:p>
                      <a:pPr algn="r"/>
                      <a:r>
                        <a:rPr lang="en-US" sz="1800" dirty="0">
                          <a:latin typeface="Palatino Linotype" panose="02040502050505030304" pitchFamily="18" charset="0"/>
                        </a:rPr>
                        <a:t>$170,356,300</a:t>
                      </a:r>
                    </a:p>
                  </a:txBody>
                  <a:tcPr/>
                </a:tc>
                <a:tc>
                  <a:txBody>
                    <a:bodyPr/>
                    <a:lstStyle/>
                    <a:p>
                      <a:pPr algn="r"/>
                      <a:r>
                        <a:rPr lang="en-US" sz="1800" dirty="0">
                          <a:latin typeface="Palatino Linotype" panose="02040502050505030304" pitchFamily="18" charset="0"/>
                        </a:rPr>
                        <a:t>$118,400</a:t>
                      </a:r>
                    </a:p>
                  </a:txBody>
                  <a:tcPr/>
                </a:tc>
                <a:tc>
                  <a:txBody>
                    <a:bodyPr/>
                    <a:lstStyle/>
                    <a:p>
                      <a:pPr algn="r"/>
                      <a:r>
                        <a:rPr lang="en-US" sz="1800" dirty="0">
                          <a:latin typeface="Palatino Linotype" panose="02040502050505030304" pitchFamily="18" charset="0"/>
                        </a:rPr>
                        <a:t>$6,619,700</a:t>
                      </a:r>
                    </a:p>
                  </a:txBody>
                  <a:tcPr/>
                </a:tc>
                <a:tc>
                  <a:txBody>
                    <a:bodyPr/>
                    <a:lstStyle/>
                    <a:p>
                      <a:pPr algn="r"/>
                      <a:r>
                        <a:rPr lang="en-US" sz="1800" dirty="0">
                          <a:latin typeface="Palatino Linotype" panose="02040502050505030304" pitchFamily="18" charset="0"/>
                        </a:rPr>
                        <a:t>$177,094,40</a:t>
                      </a:r>
                    </a:p>
                  </a:txBody>
                  <a:tcPr/>
                </a:tc>
                <a:tc>
                  <a:txBody>
                    <a:bodyPr/>
                    <a:lstStyle/>
                    <a:p>
                      <a:pPr algn="r"/>
                      <a:r>
                        <a:rPr lang="en-US" sz="1800" dirty="0">
                          <a:latin typeface="Palatino Linotype" panose="02040502050505030304" pitchFamily="18" charset="0"/>
                        </a:rPr>
                        <a:t>47.1%</a:t>
                      </a:r>
                    </a:p>
                  </a:txBody>
                  <a:tcPr/>
                </a:tc>
                <a:extLst>
                  <a:ext uri="{0D108BD9-81ED-4DB2-BD59-A6C34878D82A}">
                    <a16:rowId xmlns:a16="http://schemas.microsoft.com/office/drawing/2014/main" val="2958043676"/>
                  </a:ext>
                </a:extLst>
              </a:tr>
              <a:tr h="445962">
                <a:tc>
                  <a:txBody>
                    <a:bodyPr/>
                    <a:lstStyle/>
                    <a:p>
                      <a:r>
                        <a:rPr lang="en-US" sz="1800" dirty="0">
                          <a:latin typeface="Palatino Linotype" panose="02040502050505030304" pitchFamily="18" charset="0"/>
                        </a:rPr>
                        <a:t>Operating Expenses</a:t>
                      </a:r>
                    </a:p>
                  </a:txBody>
                  <a:tcPr/>
                </a:tc>
                <a:tc>
                  <a:txBody>
                    <a:bodyPr/>
                    <a:lstStyle/>
                    <a:p>
                      <a:pPr algn="r"/>
                      <a:r>
                        <a:rPr lang="en-US" sz="1800" dirty="0">
                          <a:latin typeface="Palatino Linotype" panose="02040502050505030304" pitchFamily="18" charset="0"/>
                        </a:rPr>
                        <a:t>$49,582,100</a:t>
                      </a:r>
                    </a:p>
                  </a:txBody>
                  <a:tcPr/>
                </a:tc>
                <a:tc>
                  <a:txBody>
                    <a:bodyPr/>
                    <a:lstStyle/>
                    <a:p>
                      <a:pPr algn="r"/>
                      <a:r>
                        <a:rPr lang="en-US" sz="1800" dirty="0">
                          <a:latin typeface="Palatino Linotype" panose="02040502050505030304" pitchFamily="18" charset="0"/>
                        </a:rPr>
                        <a:t>$15,000,000</a:t>
                      </a:r>
                    </a:p>
                  </a:txBody>
                  <a:tcPr/>
                </a:tc>
                <a:tc>
                  <a:txBody>
                    <a:bodyPr/>
                    <a:lstStyle/>
                    <a:p>
                      <a:pPr algn="r"/>
                      <a:r>
                        <a:rPr lang="en-US" sz="1800" dirty="0">
                          <a:latin typeface="Palatino Linotype" panose="02040502050505030304" pitchFamily="18" charset="0"/>
                        </a:rPr>
                        <a:t>$6,630,600</a:t>
                      </a:r>
                    </a:p>
                  </a:txBody>
                  <a:tcPr/>
                </a:tc>
                <a:tc>
                  <a:txBody>
                    <a:bodyPr/>
                    <a:lstStyle/>
                    <a:p>
                      <a:pPr algn="r"/>
                      <a:r>
                        <a:rPr lang="en-US" sz="1800" dirty="0">
                          <a:latin typeface="Palatino Linotype" panose="02040502050505030304" pitchFamily="18" charset="0"/>
                        </a:rPr>
                        <a:t>$71,212,700</a:t>
                      </a:r>
                    </a:p>
                  </a:txBody>
                  <a:tcPr/>
                </a:tc>
                <a:tc>
                  <a:txBody>
                    <a:bodyPr/>
                    <a:lstStyle/>
                    <a:p>
                      <a:pPr algn="r"/>
                      <a:r>
                        <a:rPr lang="en-US" sz="1800" dirty="0">
                          <a:latin typeface="Palatino Linotype" panose="02040502050505030304" pitchFamily="18" charset="0"/>
                        </a:rPr>
                        <a:t>19%</a:t>
                      </a:r>
                    </a:p>
                  </a:txBody>
                  <a:tcPr/>
                </a:tc>
                <a:extLst>
                  <a:ext uri="{0D108BD9-81ED-4DB2-BD59-A6C34878D82A}">
                    <a16:rowId xmlns:a16="http://schemas.microsoft.com/office/drawing/2014/main" val="367966526"/>
                  </a:ext>
                </a:extLst>
              </a:tr>
              <a:tr h="375920">
                <a:tc>
                  <a:txBody>
                    <a:bodyPr/>
                    <a:lstStyle/>
                    <a:p>
                      <a:r>
                        <a:rPr lang="en-US" sz="1800" dirty="0">
                          <a:latin typeface="Palatino Linotype" panose="02040502050505030304" pitchFamily="18" charset="0"/>
                        </a:rPr>
                        <a:t>Utilities</a:t>
                      </a:r>
                    </a:p>
                  </a:txBody>
                  <a:tcPr/>
                </a:tc>
                <a:tc>
                  <a:txBody>
                    <a:bodyPr/>
                    <a:lstStyle/>
                    <a:p>
                      <a:pPr algn="r"/>
                      <a:r>
                        <a:rPr lang="en-US" sz="1800" dirty="0">
                          <a:latin typeface="Palatino Linotype" panose="02040502050505030304" pitchFamily="18" charset="0"/>
                        </a:rPr>
                        <a:t>$7,145,700</a:t>
                      </a:r>
                    </a:p>
                  </a:txBody>
                  <a:tcPr/>
                </a:tc>
                <a:tc>
                  <a:txBody>
                    <a:bodyPr/>
                    <a:lstStyle/>
                    <a:p>
                      <a:pPr algn="r"/>
                      <a:r>
                        <a:rPr lang="en-US" sz="1800" dirty="0">
                          <a:latin typeface="Palatino Linotype" panose="02040502050505030304" pitchFamily="18" charset="0"/>
                        </a:rPr>
                        <a:t>-</a:t>
                      </a:r>
                    </a:p>
                  </a:txBody>
                  <a:tcPr/>
                </a:tc>
                <a:tc>
                  <a:txBody>
                    <a:bodyPr/>
                    <a:lstStyle/>
                    <a:p>
                      <a:pPr algn="r"/>
                      <a:r>
                        <a:rPr lang="en-US" sz="1800" dirty="0">
                          <a:latin typeface="Palatino Linotype" panose="02040502050505030304" pitchFamily="18" charset="0"/>
                        </a:rPr>
                        <a:t>-</a:t>
                      </a:r>
                    </a:p>
                  </a:txBody>
                  <a:tcPr/>
                </a:tc>
                <a:tc>
                  <a:txBody>
                    <a:bodyPr/>
                    <a:lstStyle/>
                    <a:p>
                      <a:pPr algn="r"/>
                      <a:r>
                        <a:rPr lang="en-US" sz="1800" dirty="0">
                          <a:latin typeface="Palatino Linotype" panose="02040502050505030304" pitchFamily="18" charset="0"/>
                        </a:rPr>
                        <a:t>$7,145,700</a:t>
                      </a:r>
                    </a:p>
                  </a:txBody>
                  <a:tcPr/>
                </a:tc>
                <a:tc>
                  <a:txBody>
                    <a:bodyPr/>
                    <a:lstStyle/>
                    <a:p>
                      <a:pPr algn="r"/>
                      <a:r>
                        <a:rPr lang="en-US" sz="1800" dirty="0">
                          <a:latin typeface="Palatino Linotype" panose="02040502050505030304" pitchFamily="18" charset="0"/>
                        </a:rPr>
                        <a:t>1.9%</a:t>
                      </a:r>
                    </a:p>
                  </a:txBody>
                  <a:tcPr/>
                </a:tc>
                <a:extLst>
                  <a:ext uri="{0D108BD9-81ED-4DB2-BD59-A6C34878D82A}">
                    <a16:rowId xmlns:a16="http://schemas.microsoft.com/office/drawing/2014/main" val="2593023075"/>
                  </a:ext>
                </a:extLst>
              </a:tr>
              <a:tr h="396240">
                <a:tc>
                  <a:txBody>
                    <a:bodyPr/>
                    <a:lstStyle/>
                    <a:p>
                      <a:r>
                        <a:rPr lang="en-US" sz="1800" dirty="0">
                          <a:latin typeface="Palatino Linotype" panose="02040502050505030304" pitchFamily="18" charset="0"/>
                        </a:rPr>
                        <a:t>Capital Outlay</a:t>
                      </a:r>
                    </a:p>
                  </a:txBody>
                  <a:tcPr/>
                </a:tc>
                <a:tc>
                  <a:txBody>
                    <a:bodyPr/>
                    <a:lstStyle/>
                    <a:p>
                      <a:pPr algn="r"/>
                      <a:r>
                        <a:rPr lang="en-US" sz="1800" dirty="0">
                          <a:latin typeface="Palatino Linotype" panose="02040502050505030304" pitchFamily="18" charset="0"/>
                        </a:rPr>
                        <a:t>$2,179,700</a:t>
                      </a:r>
                    </a:p>
                  </a:txBody>
                  <a:tcPr/>
                </a:tc>
                <a:tc>
                  <a:txBody>
                    <a:bodyPr/>
                    <a:lstStyle/>
                    <a:p>
                      <a:pPr algn="r"/>
                      <a:r>
                        <a:rPr lang="en-US" sz="1800" dirty="0">
                          <a:latin typeface="Palatino Linotype" panose="02040502050505030304" pitchFamily="18" charset="0"/>
                        </a:rPr>
                        <a:t>-</a:t>
                      </a:r>
                    </a:p>
                  </a:txBody>
                  <a:tcPr/>
                </a:tc>
                <a:tc>
                  <a:txBody>
                    <a:bodyPr/>
                    <a:lstStyle/>
                    <a:p>
                      <a:pPr algn="r"/>
                      <a:r>
                        <a:rPr lang="en-US" sz="1800" dirty="0">
                          <a:latin typeface="Palatino Linotype" panose="02040502050505030304" pitchFamily="18" charset="0"/>
                        </a:rPr>
                        <a:t>$466,500</a:t>
                      </a:r>
                    </a:p>
                  </a:txBody>
                  <a:tcPr/>
                </a:tc>
                <a:tc>
                  <a:txBody>
                    <a:bodyPr/>
                    <a:lstStyle/>
                    <a:p>
                      <a:pPr algn="r"/>
                      <a:r>
                        <a:rPr lang="en-US" sz="1800" dirty="0">
                          <a:latin typeface="Palatino Linotype" panose="02040502050505030304" pitchFamily="18" charset="0"/>
                        </a:rPr>
                        <a:t>$2,646,200</a:t>
                      </a:r>
                    </a:p>
                  </a:txBody>
                  <a:tcPr/>
                </a:tc>
                <a:tc>
                  <a:txBody>
                    <a:bodyPr/>
                    <a:lstStyle/>
                    <a:p>
                      <a:pPr algn="r"/>
                      <a:r>
                        <a:rPr lang="en-US" sz="1800" dirty="0">
                          <a:latin typeface="Palatino Linotype" panose="02040502050505030304" pitchFamily="18" charset="0"/>
                        </a:rPr>
                        <a:t>0.7%</a:t>
                      </a:r>
                    </a:p>
                  </a:txBody>
                  <a:tcPr/>
                </a:tc>
                <a:extLst>
                  <a:ext uri="{0D108BD9-81ED-4DB2-BD59-A6C34878D82A}">
                    <a16:rowId xmlns:a16="http://schemas.microsoft.com/office/drawing/2014/main" val="3778272184"/>
                  </a:ext>
                </a:extLst>
              </a:tr>
              <a:tr h="426720">
                <a:tc>
                  <a:txBody>
                    <a:bodyPr/>
                    <a:lstStyle/>
                    <a:p>
                      <a:r>
                        <a:rPr lang="en-US" sz="1800" dirty="0">
                          <a:latin typeface="Palatino Linotype" panose="02040502050505030304" pitchFamily="18" charset="0"/>
                        </a:rPr>
                        <a:t>Student Financial Assist.</a:t>
                      </a:r>
                    </a:p>
                  </a:txBody>
                  <a:tcPr/>
                </a:tc>
                <a:tc>
                  <a:txBody>
                    <a:bodyPr/>
                    <a:lstStyle/>
                    <a:p>
                      <a:pPr algn="r"/>
                      <a:r>
                        <a:rPr lang="en-US" sz="1800" dirty="0">
                          <a:latin typeface="Palatino Linotype" panose="02040502050505030304" pitchFamily="18" charset="0"/>
                        </a:rPr>
                        <a:t>$57,793,300</a:t>
                      </a:r>
                    </a:p>
                  </a:txBody>
                  <a:tcPr/>
                </a:tc>
                <a:tc>
                  <a:txBody>
                    <a:bodyPr/>
                    <a:lstStyle/>
                    <a:p>
                      <a:pPr algn="r"/>
                      <a:r>
                        <a:rPr lang="en-US" sz="1800" dirty="0">
                          <a:latin typeface="Palatino Linotype" panose="02040502050505030304" pitchFamily="18" charset="0"/>
                        </a:rPr>
                        <a:t>$42,549,600</a:t>
                      </a:r>
                    </a:p>
                  </a:txBody>
                  <a:tcPr/>
                </a:tc>
                <a:tc>
                  <a:txBody>
                    <a:bodyPr/>
                    <a:lstStyle/>
                    <a:p>
                      <a:pPr algn="r"/>
                      <a:r>
                        <a:rPr lang="en-US" sz="1800" dirty="0">
                          <a:latin typeface="Palatino Linotype" panose="02040502050505030304" pitchFamily="18" charset="0"/>
                        </a:rPr>
                        <a:t>-</a:t>
                      </a:r>
                    </a:p>
                  </a:txBody>
                  <a:tcPr/>
                </a:tc>
                <a:tc>
                  <a:txBody>
                    <a:bodyPr/>
                    <a:lstStyle/>
                    <a:p>
                      <a:pPr algn="r"/>
                      <a:r>
                        <a:rPr lang="en-US" sz="1800" dirty="0">
                          <a:latin typeface="Palatino Linotype" panose="02040502050505030304" pitchFamily="18" charset="0"/>
                        </a:rPr>
                        <a:t>$100,342,900</a:t>
                      </a:r>
                    </a:p>
                  </a:txBody>
                  <a:tcPr/>
                </a:tc>
                <a:tc>
                  <a:txBody>
                    <a:bodyPr/>
                    <a:lstStyle/>
                    <a:p>
                      <a:pPr algn="r"/>
                      <a:r>
                        <a:rPr lang="en-US" sz="1800" dirty="0">
                          <a:latin typeface="Palatino Linotype" panose="02040502050505030304" pitchFamily="18" charset="0"/>
                        </a:rPr>
                        <a:t>26.7%</a:t>
                      </a:r>
                    </a:p>
                  </a:txBody>
                  <a:tcPr/>
                </a:tc>
                <a:extLst>
                  <a:ext uri="{0D108BD9-81ED-4DB2-BD59-A6C34878D82A}">
                    <a16:rowId xmlns:a16="http://schemas.microsoft.com/office/drawing/2014/main" val="3456199500"/>
                  </a:ext>
                </a:extLst>
              </a:tr>
              <a:tr h="416560">
                <a:tc>
                  <a:txBody>
                    <a:bodyPr/>
                    <a:lstStyle/>
                    <a:p>
                      <a:r>
                        <a:rPr lang="en-US" sz="1800" dirty="0">
                          <a:latin typeface="Palatino Linotype" panose="02040502050505030304" pitchFamily="18" charset="0"/>
                        </a:rPr>
                        <a:t>Debt Service</a:t>
                      </a:r>
                    </a:p>
                  </a:txBody>
                  <a:tcPr>
                    <a:lnB w="12700" cap="flat" cmpd="sng" algn="ctr">
                      <a:solidFill>
                        <a:schemeClr val="tx1"/>
                      </a:solidFill>
                      <a:prstDash val="solid"/>
                      <a:round/>
                      <a:headEnd type="none" w="med" len="med"/>
                      <a:tailEnd type="none" w="med" len="med"/>
                    </a:lnB>
                  </a:tcPr>
                </a:tc>
                <a:tc>
                  <a:txBody>
                    <a:bodyPr/>
                    <a:lstStyle/>
                    <a:p>
                      <a:pPr algn="r"/>
                      <a:r>
                        <a:rPr lang="en-US" sz="1800" dirty="0">
                          <a:latin typeface="Palatino Linotype" panose="02040502050505030304" pitchFamily="18" charset="0"/>
                        </a:rPr>
                        <a:t>$14,658,400</a:t>
                      </a:r>
                    </a:p>
                  </a:txBody>
                  <a:tcPr>
                    <a:lnB w="12700" cap="flat" cmpd="sng" algn="ctr">
                      <a:solidFill>
                        <a:schemeClr val="tx1"/>
                      </a:solidFill>
                      <a:prstDash val="solid"/>
                      <a:round/>
                      <a:headEnd type="none" w="med" len="med"/>
                      <a:tailEnd type="none" w="med" len="med"/>
                    </a:lnB>
                  </a:tcPr>
                </a:tc>
                <a:tc>
                  <a:txBody>
                    <a:bodyPr/>
                    <a:lstStyle/>
                    <a:p>
                      <a:pPr algn="r"/>
                      <a:r>
                        <a:rPr lang="en-US" sz="1800" dirty="0">
                          <a:latin typeface="Palatino Linotype" panose="02040502050505030304" pitchFamily="18" charset="0"/>
                        </a:rPr>
                        <a:t>-</a:t>
                      </a:r>
                    </a:p>
                  </a:txBody>
                  <a:tcPr>
                    <a:lnB w="12700" cap="flat" cmpd="sng" algn="ctr">
                      <a:solidFill>
                        <a:schemeClr val="tx1"/>
                      </a:solidFill>
                      <a:prstDash val="solid"/>
                      <a:round/>
                      <a:headEnd type="none" w="med" len="med"/>
                      <a:tailEnd type="none" w="med" len="med"/>
                    </a:lnB>
                  </a:tcPr>
                </a:tc>
                <a:tc>
                  <a:txBody>
                    <a:bodyPr/>
                    <a:lstStyle/>
                    <a:p>
                      <a:pPr algn="r"/>
                      <a:r>
                        <a:rPr lang="en-US" sz="1800" dirty="0">
                          <a:latin typeface="Palatino Linotype" panose="02040502050505030304" pitchFamily="18" charset="0"/>
                        </a:rPr>
                        <a:t>$2,577,000</a:t>
                      </a:r>
                    </a:p>
                  </a:txBody>
                  <a:tcPr>
                    <a:lnB w="12700" cap="flat" cmpd="sng" algn="ctr">
                      <a:solidFill>
                        <a:schemeClr val="tx1"/>
                      </a:solidFill>
                      <a:prstDash val="solid"/>
                      <a:round/>
                      <a:headEnd type="none" w="med" len="med"/>
                      <a:tailEnd type="none" w="med" len="med"/>
                    </a:lnB>
                  </a:tcPr>
                </a:tc>
                <a:tc>
                  <a:txBody>
                    <a:bodyPr/>
                    <a:lstStyle/>
                    <a:p>
                      <a:pPr algn="r"/>
                      <a:r>
                        <a:rPr lang="en-US" sz="1800" dirty="0">
                          <a:latin typeface="Palatino Linotype" panose="02040502050505030304" pitchFamily="18" charset="0"/>
                        </a:rPr>
                        <a:t>$17,235,400</a:t>
                      </a:r>
                    </a:p>
                  </a:txBody>
                  <a:tcPr>
                    <a:lnB w="12700" cap="flat" cmpd="sng" algn="ctr">
                      <a:solidFill>
                        <a:schemeClr val="tx1"/>
                      </a:solidFill>
                      <a:prstDash val="solid"/>
                      <a:round/>
                      <a:headEnd type="none" w="med" len="med"/>
                      <a:tailEnd type="none" w="med" len="med"/>
                    </a:lnB>
                  </a:tcPr>
                </a:tc>
                <a:tc>
                  <a:txBody>
                    <a:bodyPr/>
                    <a:lstStyle/>
                    <a:p>
                      <a:pPr algn="r"/>
                      <a:r>
                        <a:rPr lang="en-US" sz="1800" dirty="0">
                          <a:latin typeface="Palatino Linotype" panose="02040502050505030304" pitchFamily="18" charset="0"/>
                        </a:rPr>
                        <a:t>4.6%</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380052"/>
                  </a:ext>
                </a:extLst>
              </a:tr>
              <a:tr h="384106">
                <a:tc>
                  <a:txBody>
                    <a:bodyPr/>
                    <a:lstStyle/>
                    <a:p>
                      <a:pPr algn="l"/>
                      <a:r>
                        <a:rPr lang="en-US" sz="1800" b="1" dirty="0">
                          <a:latin typeface="Palatino Linotype" panose="02040502050505030304" pitchFamily="18" charset="0"/>
                        </a:rPr>
                        <a:t>Total</a:t>
                      </a:r>
                    </a:p>
                  </a:txBody>
                  <a:tcPr>
                    <a:lnT w="12700" cap="flat" cmpd="sng" algn="ctr">
                      <a:solidFill>
                        <a:schemeClr val="tx1"/>
                      </a:solidFill>
                      <a:prstDash val="solid"/>
                      <a:round/>
                      <a:headEnd type="none" w="med" len="med"/>
                      <a:tailEnd type="none" w="med" len="med"/>
                    </a:lnT>
                  </a:tcPr>
                </a:tc>
                <a:tc>
                  <a:txBody>
                    <a:bodyPr/>
                    <a:lstStyle/>
                    <a:p>
                      <a:pPr algn="r"/>
                      <a:r>
                        <a:rPr lang="en-US" sz="1800" b="1" dirty="0">
                          <a:latin typeface="Palatino Linotype" panose="02040502050505030304" pitchFamily="18" charset="0"/>
                        </a:rPr>
                        <a:t>$301,715,500</a:t>
                      </a:r>
                    </a:p>
                  </a:txBody>
                  <a:tcPr>
                    <a:lnT w="12700" cap="flat" cmpd="sng" algn="ctr">
                      <a:solidFill>
                        <a:schemeClr val="tx1"/>
                      </a:solidFill>
                      <a:prstDash val="solid"/>
                      <a:round/>
                      <a:headEnd type="none" w="med" len="med"/>
                      <a:tailEnd type="none" w="med" len="med"/>
                    </a:lnT>
                  </a:tcPr>
                </a:tc>
                <a:tc>
                  <a:txBody>
                    <a:bodyPr/>
                    <a:lstStyle/>
                    <a:p>
                      <a:pPr algn="r"/>
                      <a:r>
                        <a:rPr lang="en-US" sz="1800" b="1" dirty="0">
                          <a:latin typeface="Palatino Linotype" panose="02040502050505030304" pitchFamily="18" charset="0"/>
                        </a:rPr>
                        <a:t>$57,668,000</a:t>
                      </a:r>
                    </a:p>
                  </a:txBody>
                  <a:tcPr>
                    <a:lnT w="12700" cap="flat" cmpd="sng" algn="ctr">
                      <a:solidFill>
                        <a:schemeClr val="tx1"/>
                      </a:solidFill>
                      <a:prstDash val="solid"/>
                      <a:round/>
                      <a:headEnd type="none" w="med" len="med"/>
                      <a:tailEnd type="none" w="med" len="med"/>
                    </a:lnT>
                  </a:tcPr>
                </a:tc>
                <a:tc>
                  <a:txBody>
                    <a:bodyPr/>
                    <a:lstStyle/>
                    <a:p>
                      <a:pPr algn="r"/>
                      <a:r>
                        <a:rPr lang="en-US" sz="1800" b="1" dirty="0">
                          <a:latin typeface="Palatino Linotype" panose="02040502050505030304" pitchFamily="18" charset="0"/>
                        </a:rPr>
                        <a:t>$16,293,800</a:t>
                      </a:r>
                    </a:p>
                  </a:txBody>
                  <a:tcPr>
                    <a:lnT w="12700" cap="flat" cmpd="sng" algn="ctr">
                      <a:solidFill>
                        <a:schemeClr val="tx1"/>
                      </a:solidFill>
                      <a:prstDash val="solid"/>
                      <a:round/>
                      <a:headEnd type="none" w="med" len="med"/>
                      <a:tailEnd type="none" w="med" len="med"/>
                    </a:lnT>
                  </a:tcPr>
                </a:tc>
                <a:tc>
                  <a:txBody>
                    <a:bodyPr/>
                    <a:lstStyle/>
                    <a:p>
                      <a:pPr algn="r"/>
                      <a:r>
                        <a:rPr lang="en-US" sz="1800" b="1" dirty="0">
                          <a:latin typeface="Palatino Linotype" panose="02040502050505030304" pitchFamily="18" charset="0"/>
                        </a:rPr>
                        <a:t>$375,677,300</a:t>
                      </a:r>
                    </a:p>
                  </a:txBody>
                  <a:tcPr>
                    <a:lnT w="12700" cap="flat" cmpd="sng" algn="ctr">
                      <a:solidFill>
                        <a:schemeClr val="tx1"/>
                      </a:solidFill>
                      <a:prstDash val="solid"/>
                      <a:round/>
                      <a:headEnd type="none" w="med" len="med"/>
                      <a:tailEnd type="none" w="med" len="med"/>
                    </a:lnT>
                  </a:tcPr>
                </a:tc>
                <a:tc>
                  <a:txBody>
                    <a:bodyPr/>
                    <a:lstStyle/>
                    <a:p>
                      <a:pPr algn="r"/>
                      <a:r>
                        <a:rPr lang="en-US" sz="1800" b="1" dirty="0">
                          <a:latin typeface="Palatino Linotype" panose="02040502050505030304" pitchFamily="18" charset="0"/>
                        </a:rPr>
                        <a:t>100%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45851325"/>
                  </a:ext>
                </a:extLst>
              </a:tr>
            </a:tbl>
          </a:graphicData>
        </a:graphic>
      </p:graphicFrame>
    </p:spTree>
    <p:extLst>
      <p:ext uri="{BB962C8B-B14F-4D97-AF65-F5344CB8AC3E}">
        <p14:creationId xmlns:p14="http://schemas.microsoft.com/office/powerpoint/2010/main" val="3534336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cartoon character&#10;&#10;Description automatically generated">
            <a:extLst>
              <a:ext uri="{FF2B5EF4-FFF2-40B4-BE49-F238E27FC236}">
                <a16:creationId xmlns:a16="http://schemas.microsoft.com/office/drawing/2014/main" id="{2B5309AC-C28B-4CF8-9356-7A98E90021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62869" y="6198108"/>
            <a:ext cx="1239012" cy="481584"/>
          </a:xfrm>
          <a:prstGeom prst="rect">
            <a:avLst/>
          </a:prstGeom>
        </p:spPr>
      </p:pic>
      <p:sp>
        <p:nvSpPr>
          <p:cNvPr id="3" name="TextBox 2">
            <a:extLst>
              <a:ext uri="{FF2B5EF4-FFF2-40B4-BE49-F238E27FC236}">
                <a16:creationId xmlns:a16="http://schemas.microsoft.com/office/drawing/2014/main" id="{A26F684F-CC55-47DD-AF18-DC53B895164F}"/>
              </a:ext>
            </a:extLst>
          </p:cNvPr>
          <p:cNvSpPr txBox="1"/>
          <p:nvPr/>
        </p:nvSpPr>
        <p:spPr>
          <a:xfrm>
            <a:off x="295274" y="123825"/>
            <a:ext cx="11601449" cy="584775"/>
          </a:xfrm>
          <a:prstGeom prst="rect">
            <a:avLst/>
          </a:prstGeom>
          <a:noFill/>
        </p:spPr>
        <p:txBody>
          <a:bodyPr wrap="square" rtlCol="0">
            <a:spAutoFit/>
          </a:bodyPr>
          <a:lstStyle/>
          <a:p>
            <a:pPr algn="ctr"/>
            <a:r>
              <a:rPr lang="en-US" sz="3200" b="1" dirty="0">
                <a:latin typeface="Palatino Linotype" panose="02040502050505030304" pitchFamily="18" charset="0"/>
              </a:rPr>
              <a:t>Expenditure Budget Highlights</a:t>
            </a:r>
          </a:p>
        </p:txBody>
      </p:sp>
      <p:cxnSp>
        <p:nvCxnSpPr>
          <p:cNvPr id="4" name="Straight Connector 3">
            <a:extLst>
              <a:ext uri="{FF2B5EF4-FFF2-40B4-BE49-F238E27FC236}">
                <a16:creationId xmlns:a16="http://schemas.microsoft.com/office/drawing/2014/main" id="{D5D90500-8E31-48DA-BD0F-EEE6886BB9D5}"/>
              </a:ext>
            </a:extLst>
          </p:cNvPr>
          <p:cNvCxnSpPr>
            <a:cxnSpLocks/>
          </p:cNvCxnSpPr>
          <p:nvPr/>
        </p:nvCxnSpPr>
        <p:spPr>
          <a:xfrm>
            <a:off x="295275" y="779022"/>
            <a:ext cx="11601450" cy="0"/>
          </a:xfrm>
          <a:prstGeom prst="line">
            <a:avLst/>
          </a:prstGeom>
          <a:ln w="1270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id="{1DF25AE6-6AE2-4CE7-B4FF-7239B43FE2BF}"/>
              </a:ext>
            </a:extLst>
          </p:cNvPr>
          <p:cNvGraphicFramePr>
            <a:graphicFrameLocks noGrp="1"/>
          </p:cNvGraphicFramePr>
          <p:nvPr>
            <p:extLst>
              <p:ext uri="{D42A27DB-BD31-4B8C-83A1-F6EECF244321}">
                <p14:modId xmlns:p14="http://schemas.microsoft.com/office/powerpoint/2010/main" val="3729108894"/>
              </p:ext>
            </p:extLst>
          </p:nvPr>
        </p:nvGraphicFramePr>
        <p:xfrm>
          <a:off x="1404594" y="-490194"/>
          <a:ext cx="8682085" cy="6551629"/>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a:extLst>
              <a:ext uri="{FF2B5EF4-FFF2-40B4-BE49-F238E27FC236}">
                <a16:creationId xmlns:a16="http://schemas.microsoft.com/office/drawing/2014/main" id="{8A368D12-D154-471A-8DE3-4B1418A32A62}"/>
              </a:ext>
            </a:extLst>
          </p:cNvPr>
          <p:cNvSpPr/>
          <p:nvPr/>
        </p:nvSpPr>
        <p:spPr>
          <a:xfrm>
            <a:off x="8057640" y="4069582"/>
            <a:ext cx="1538748" cy="13975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785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cartoon character&#10;&#10;Description automatically generated">
            <a:extLst>
              <a:ext uri="{FF2B5EF4-FFF2-40B4-BE49-F238E27FC236}">
                <a16:creationId xmlns:a16="http://schemas.microsoft.com/office/drawing/2014/main" id="{2B5309AC-C28B-4CF8-9356-7A98E90021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62869" y="6198108"/>
            <a:ext cx="1239012" cy="481584"/>
          </a:xfrm>
          <a:prstGeom prst="rect">
            <a:avLst/>
          </a:prstGeom>
        </p:spPr>
      </p:pic>
      <p:sp>
        <p:nvSpPr>
          <p:cNvPr id="3" name="TextBox 2">
            <a:extLst>
              <a:ext uri="{FF2B5EF4-FFF2-40B4-BE49-F238E27FC236}">
                <a16:creationId xmlns:a16="http://schemas.microsoft.com/office/drawing/2014/main" id="{A26F684F-CC55-47DD-AF18-DC53B895164F}"/>
              </a:ext>
            </a:extLst>
          </p:cNvPr>
          <p:cNvSpPr txBox="1"/>
          <p:nvPr/>
        </p:nvSpPr>
        <p:spPr>
          <a:xfrm>
            <a:off x="295274" y="123825"/>
            <a:ext cx="11601449" cy="584775"/>
          </a:xfrm>
          <a:prstGeom prst="rect">
            <a:avLst/>
          </a:prstGeom>
          <a:noFill/>
        </p:spPr>
        <p:txBody>
          <a:bodyPr wrap="square" rtlCol="0">
            <a:spAutoFit/>
          </a:bodyPr>
          <a:lstStyle/>
          <a:p>
            <a:pPr algn="ctr"/>
            <a:r>
              <a:rPr lang="en-US" sz="3200" b="1" dirty="0">
                <a:latin typeface="Palatino Linotype" panose="02040502050505030304" pitchFamily="18" charset="0"/>
              </a:rPr>
              <a:t>Expenditure Budget Highlights</a:t>
            </a:r>
          </a:p>
        </p:txBody>
      </p:sp>
      <p:cxnSp>
        <p:nvCxnSpPr>
          <p:cNvPr id="4" name="Straight Connector 3">
            <a:extLst>
              <a:ext uri="{FF2B5EF4-FFF2-40B4-BE49-F238E27FC236}">
                <a16:creationId xmlns:a16="http://schemas.microsoft.com/office/drawing/2014/main" id="{D5D90500-8E31-48DA-BD0F-EEE6886BB9D5}"/>
              </a:ext>
            </a:extLst>
          </p:cNvPr>
          <p:cNvCxnSpPr>
            <a:cxnSpLocks/>
          </p:cNvCxnSpPr>
          <p:nvPr/>
        </p:nvCxnSpPr>
        <p:spPr>
          <a:xfrm>
            <a:off x="295275" y="779022"/>
            <a:ext cx="11601450" cy="0"/>
          </a:xfrm>
          <a:prstGeom prst="line">
            <a:avLst/>
          </a:prstGeom>
          <a:ln w="1270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EC5E145-8BFF-4A63-B502-0266AC5B1EAA}"/>
              </a:ext>
            </a:extLst>
          </p:cNvPr>
          <p:cNvSpPr txBox="1"/>
          <p:nvPr/>
        </p:nvSpPr>
        <p:spPr>
          <a:xfrm>
            <a:off x="518160" y="1168400"/>
            <a:ext cx="10027920"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Palatino Linotype" panose="02040502050505030304" pitchFamily="18" charset="0"/>
              </a:rPr>
              <a:t>FY22 expenditures are down in all major categories, with the exception of Student Financial Assistance.</a:t>
            </a:r>
          </a:p>
          <a:p>
            <a:pPr marL="742950" lvl="1" indent="-285750">
              <a:buFont typeface="Arial" panose="020B0604020202020204" pitchFamily="34" charset="0"/>
              <a:buChar char="•"/>
            </a:pPr>
            <a:r>
              <a:rPr lang="en-US" sz="2400" dirty="0">
                <a:latin typeface="Palatino Linotype" panose="02040502050505030304" pitchFamily="18" charset="0"/>
              </a:rPr>
              <a:t>Student Financial Assistance increases by approximately $5 million due to a new scholarship model</a:t>
            </a:r>
          </a:p>
          <a:p>
            <a:pPr lvl="1"/>
            <a:endParaRPr lang="en-US" sz="2400" dirty="0">
              <a:latin typeface="Palatino Linotype" panose="02040502050505030304" pitchFamily="18" charset="0"/>
            </a:endParaRPr>
          </a:p>
          <a:p>
            <a:pPr lvl="1"/>
            <a:endParaRPr lang="en-US" sz="2400" dirty="0">
              <a:latin typeface="Palatino Linotype" panose="02040502050505030304" pitchFamily="18" charset="0"/>
            </a:endParaRPr>
          </a:p>
          <a:p>
            <a:pPr marL="285750" indent="-285750">
              <a:buFont typeface="Arial" panose="020B0604020202020204" pitchFamily="34" charset="0"/>
              <a:buChar char="•"/>
            </a:pPr>
            <a:r>
              <a:rPr lang="en-US" sz="2400" dirty="0">
                <a:latin typeface="Palatino Linotype" panose="02040502050505030304" pitchFamily="18" charset="0"/>
              </a:rPr>
              <a:t>Academic Affairs, WKU’s largest division, totals $156 million, or 47%, of the total unrestricted E&amp;G budget.</a:t>
            </a:r>
          </a:p>
          <a:p>
            <a:r>
              <a:rPr lang="en-US" sz="2400" dirty="0">
                <a:latin typeface="Palatino Linotype" panose="02040502050505030304" pitchFamily="18" charset="0"/>
              </a:rPr>
              <a:t> </a:t>
            </a:r>
          </a:p>
          <a:p>
            <a:endParaRPr lang="en-US" sz="2400" dirty="0">
              <a:latin typeface="Palatino Linotype" panose="02040502050505030304" pitchFamily="18" charset="0"/>
            </a:endParaRPr>
          </a:p>
          <a:p>
            <a:pPr marL="285750" indent="-285750">
              <a:buFont typeface="Arial" panose="020B0604020202020204" pitchFamily="34" charset="0"/>
              <a:buChar char="•"/>
            </a:pPr>
            <a:r>
              <a:rPr lang="en-US" sz="2400" dirty="0">
                <a:latin typeface="Palatino Linotype" panose="02040502050505030304" pitchFamily="18" charset="0"/>
              </a:rPr>
              <a:t>University wide expenditures include bond payments, institutional scholarships, and additional funding for potential increases to the Kentucky Retirement System contribution rates.</a:t>
            </a:r>
          </a:p>
        </p:txBody>
      </p:sp>
    </p:spTree>
    <p:extLst>
      <p:ext uri="{BB962C8B-B14F-4D97-AF65-F5344CB8AC3E}">
        <p14:creationId xmlns:p14="http://schemas.microsoft.com/office/powerpoint/2010/main" val="474006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cartoon character&#10;&#10;Description automatically generated">
            <a:extLst>
              <a:ext uri="{FF2B5EF4-FFF2-40B4-BE49-F238E27FC236}">
                <a16:creationId xmlns:a16="http://schemas.microsoft.com/office/drawing/2014/main" id="{2B5309AC-C28B-4CF8-9356-7A98E90021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62869" y="6198108"/>
            <a:ext cx="1239012" cy="481584"/>
          </a:xfrm>
          <a:prstGeom prst="rect">
            <a:avLst/>
          </a:prstGeom>
        </p:spPr>
      </p:pic>
      <p:sp>
        <p:nvSpPr>
          <p:cNvPr id="3" name="TextBox 2">
            <a:extLst>
              <a:ext uri="{FF2B5EF4-FFF2-40B4-BE49-F238E27FC236}">
                <a16:creationId xmlns:a16="http://schemas.microsoft.com/office/drawing/2014/main" id="{A26F684F-CC55-47DD-AF18-DC53B895164F}"/>
              </a:ext>
            </a:extLst>
          </p:cNvPr>
          <p:cNvSpPr txBox="1"/>
          <p:nvPr/>
        </p:nvSpPr>
        <p:spPr>
          <a:xfrm>
            <a:off x="295274" y="123825"/>
            <a:ext cx="11601449" cy="584775"/>
          </a:xfrm>
          <a:prstGeom prst="rect">
            <a:avLst/>
          </a:prstGeom>
          <a:noFill/>
        </p:spPr>
        <p:txBody>
          <a:bodyPr wrap="square" rtlCol="0">
            <a:spAutoFit/>
          </a:bodyPr>
          <a:lstStyle/>
          <a:p>
            <a:pPr algn="ctr"/>
            <a:r>
              <a:rPr lang="en-US" sz="2800" b="1" dirty="0">
                <a:latin typeface="Palatino Linotype" panose="02040502050505030304" pitchFamily="18" charset="0"/>
              </a:rPr>
              <a:t>Expenditure Budget </a:t>
            </a:r>
            <a:r>
              <a:rPr lang="en-US" sz="3200" b="1" dirty="0">
                <a:latin typeface="Palatino Linotype" panose="02040502050505030304" pitchFamily="18" charset="0"/>
              </a:rPr>
              <a:t>Highlights - Personnel</a:t>
            </a:r>
          </a:p>
        </p:txBody>
      </p:sp>
      <p:cxnSp>
        <p:nvCxnSpPr>
          <p:cNvPr id="4" name="Straight Connector 3">
            <a:extLst>
              <a:ext uri="{FF2B5EF4-FFF2-40B4-BE49-F238E27FC236}">
                <a16:creationId xmlns:a16="http://schemas.microsoft.com/office/drawing/2014/main" id="{D5D90500-8E31-48DA-BD0F-EEE6886BB9D5}"/>
              </a:ext>
            </a:extLst>
          </p:cNvPr>
          <p:cNvCxnSpPr>
            <a:cxnSpLocks/>
          </p:cNvCxnSpPr>
          <p:nvPr/>
        </p:nvCxnSpPr>
        <p:spPr>
          <a:xfrm>
            <a:off x="295275" y="779022"/>
            <a:ext cx="11601450" cy="0"/>
          </a:xfrm>
          <a:prstGeom prst="line">
            <a:avLst/>
          </a:prstGeom>
          <a:ln w="1270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76BC634-C6F6-4FA9-A677-050B88F5FFFA}"/>
              </a:ext>
            </a:extLst>
          </p:cNvPr>
          <p:cNvSpPr txBox="1"/>
          <p:nvPr/>
        </p:nvSpPr>
        <p:spPr>
          <a:xfrm>
            <a:off x="497840" y="1049921"/>
            <a:ext cx="9875520" cy="4062651"/>
          </a:xfrm>
          <a:prstGeom prst="rect">
            <a:avLst/>
          </a:prstGeom>
          <a:noFill/>
        </p:spPr>
        <p:txBody>
          <a:bodyPr wrap="square" rtlCol="0">
            <a:spAutoFit/>
          </a:bodyPr>
          <a:lstStyle/>
          <a:p>
            <a:pPr marL="285750" indent="-285750">
              <a:buFont typeface="Arial" panose="020B0604020202020204" pitchFamily="34" charset="0"/>
              <a:buChar char="•"/>
            </a:pPr>
            <a:endParaRPr lang="en-US" sz="2400" dirty="0">
              <a:latin typeface="Palatino Linotype" panose="02040502050505030304" pitchFamily="18" charset="0"/>
            </a:endParaRPr>
          </a:p>
          <a:p>
            <a:pPr marL="285750" indent="-285750">
              <a:buFont typeface="Arial" panose="020B0604020202020204" pitchFamily="34" charset="0"/>
              <a:buChar char="•"/>
            </a:pPr>
            <a:endParaRPr lang="en-US" sz="2400" dirty="0">
              <a:latin typeface="Palatino Linotype" panose="02040502050505030304" pitchFamily="18" charset="0"/>
            </a:endParaRPr>
          </a:p>
          <a:p>
            <a:pPr marL="285750" indent="-285750">
              <a:buFont typeface="Arial" panose="020B0604020202020204" pitchFamily="34" charset="0"/>
              <a:buChar char="•"/>
            </a:pPr>
            <a:r>
              <a:rPr lang="en-US" sz="2400" dirty="0">
                <a:latin typeface="Palatino Linotype" panose="02040502050505030304" pitchFamily="18" charset="0"/>
              </a:rPr>
              <a:t>2% Faculty and Staff salary increase pool</a:t>
            </a:r>
          </a:p>
          <a:p>
            <a:endParaRPr lang="en-US" sz="2400" dirty="0">
              <a:latin typeface="Palatino Linotype" panose="02040502050505030304" pitchFamily="18" charset="0"/>
            </a:endParaRPr>
          </a:p>
          <a:p>
            <a:pPr marL="742950" lvl="1" indent="-285750">
              <a:buFont typeface="Arial" panose="020B0604020202020204" pitchFamily="34" charset="0"/>
              <a:buChar char="•"/>
            </a:pPr>
            <a:r>
              <a:rPr lang="en-US" sz="2400" dirty="0">
                <a:latin typeface="Palatino Linotype" panose="02040502050505030304" pitchFamily="18" charset="0"/>
              </a:rPr>
              <a:t>Salary Adjustments become effective January 1, 2022</a:t>
            </a:r>
          </a:p>
          <a:p>
            <a:pPr lvl="1"/>
            <a:endParaRPr lang="en-US" sz="2400" dirty="0">
              <a:latin typeface="Palatino Linotype" panose="02040502050505030304" pitchFamily="18" charset="0"/>
            </a:endParaRPr>
          </a:p>
          <a:p>
            <a:pPr marL="742950" lvl="1" indent="-285750">
              <a:buFont typeface="Arial" panose="020B0604020202020204" pitchFamily="34" charset="0"/>
              <a:buChar char="•"/>
            </a:pPr>
            <a:r>
              <a:rPr lang="en-US" sz="2400" dirty="0">
                <a:latin typeface="Palatino Linotype" panose="02040502050505030304" pitchFamily="18" charset="0"/>
              </a:rPr>
              <a:t>Method(s) to Distribute Salary Increase to be determined</a:t>
            </a:r>
          </a:p>
          <a:p>
            <a:pPr marL="1200150" lvl="2" indent="-285750">
              <a:buFont typeface="Arial" panose="020B0604020202020204" pitchFamily="34" charset="0"/>
              <a:buChar char="•"/>
            </a:pPr>
            <a:r>
              <a:rPr lang="en-US" sz="2400" dirty="0">
                <a:latin typeface="Palatino Linotype" panose="02040502050505030304" pitchFamily="18" charset="0"/>
              </a:rPr>
              <a:t>Compensation Study</a:t>
            </a:r>
          </a:p>
          <a:p>
            <a:pPr marL="1200150" lvl="2" indent="-285750">
              <a:buFont typeface="Arial" panose="020B0604020202020204" pitchFamily="34" charset="0"/>
              <a:buChar char="•"/>
            </a:pPr>
            <a:r>
              <a:rPr lang="en-US" sz="2400" dirty="0">
                <a:latin typeface="Palatino Linotype" panose="02040502050505030304" pitchFamily="18" charset="0"/>
              </a:rPr>
              <a:t>Compression</a:t>
            </a:r>
          </a:p>
          <a:p>
            <a:pPr marL="1200150" lvl="2" indent="-285750">
              <a:buFont typeface="Arial" panose="020B0604020202020204" pitchFamily="34" charset="0"/>
              <a:buChar char="•"/>
            </a:pPr>
            <a:r>
              <a:rPr lang="en-US" sz="2400" dirty="0">
                <a:latin typeface="Palatino Linotype" panose="02040502050505030304" pitchFamily="18" charset="0"/>
              </a:rPr>
              <a:t>Across-the-board</a:t>
            </a:r>
          </a:p>
          <a:p>
            <a:pPr marL="1200150" lvl="2" indent="-285750">
              <a:buFont typeface="Arial" panose="020B0604020202020204" pitchFamily="34" charset="0"/>
              <a:buChar char="•"/>
            </a:pPr>
            <a:endParaRPr lang="en-US" dirty="0">
              <a:latin typeface="Palatino Linotype" panose="02040502050505030304" pitchFamily="18" charset="0"/>
            </a:endParaRPr>
          </a:p>
        </p:txBody>
      </p:sp>
    </p:spTree>
    <p:extLst>
      <p:ext uri="{BB962C8B-B14F-4D97-AF65-F5344CB8AC3E}">
        <p14:creationId xmlns:p14="http://schemas.microsoft.com/office/powerpoint/2010/main" val="1743820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cartoon character&#10;&#10;Description automatically generated">
            <a:extLst>
              <a:ext uri="{FF2B5EF4-FFF2-40B4-BE49-F238E27FC236}">
                <a16:creationId xmlns:a16="http://schemas.microsoft.com/office/drawing/2014/main" id="{2B5309AC-C28B-4CF8-9356-7A98E90021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62869" y="6198108"/>
            <a:ext cx="1239012" cy="481584"/>
          </a:xfrm>
          <a:prstGeom prst="rect">
            <a:avLst/>
          </a:prstGeom>
        </p:spPr>
      </p:pic>
      <p:sp>
        <p:nvSpPr>
          <p:cNvPr id="3" name="TextBox 2">
            <a:extLst>
              <a:ext uri="{FF2B5EF4-FFF2-40B4-BE49-F238E27FC236}">
                <a16:creationId xmlns:a16="http://schemas.microsoft.com/office/drawing/2014/main" id="{A26F684F-CC55-47DD-AF18-DC53B895164F}"/>
              </a:ext>
            </a:extLst>
          </p:cNvPr>
          <p:cNvSpPr txBox="1"/>
          <p:nvPr/>
        </p:nvSpPr>
        <p:spPr>
          <a:xfrm>
            <a:off x="295274" y="123825"/>
            <a:ext cx="11601449" cy="584775"/>
          </a:xfrm>
          <a:prstGeom prst="rect">
            <a:avLst/>
          </a:prstGeom>
          <a:noFill/>
        </p:spPr>
        <p:txBody>
          <a:bodyPr wrap="square" rtlCol="0">
            <a:spAutoFit/>
          </a:bodyPr>
          <a:lstStyle/>
          <a:p>
            <a:pPr algn="ctr"/>
            <a:r>
              <a:rPr lang="en-US" sz="3200" b="1" dirty="0">
                <a:latin typeface="Palatino Linotype" panose="02040502050505030304" pitchFamily="18" charset="0"/>
              </a:rPr>
              <a:t>Expenditure Budget Highlights – Fixed Cost Increases</a:t>
            </a:r>
          </a:p>
        </p:txBody>
      </p:sp>
      <p:cxnSp>
        <p:nvCxnSpPr>
          <p:cNvPr id="4" name="Straight Connector 3">
            <a:extLst>
              <a:ext uri="{FF2B5EF4-FFF2-40B4-BE49-F238E27FC236}">
                <a16:creationId xmlns:a16="http://schemas.microsoft.com/office/drawing/2014/main" id="{D5D90500-8E31-48DA-BD0F-EEE6886BB9D5}"/>
              </a:ext>
            </a:extLst>
          </p:cNvPr>
          <p:cNvCxnSpPr>
            <a:cxnSpLocks/>
          </p:cNvCxnSpPr>
          <p:nvPr/>
        </p:nvCxnSpPr>
        <p:spPr>
          <a:xfrm>
            <a:off x="295275" y="779022"/>
            <a:ext cx="11601450" cy="0"/>
          </a:xfrm>
          <a:prstGeom prst="line">
            <a:avLst/>
          </a:prstGeom>
          <a:ln w="1270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702D872-F376-4094-8A7B-105D9E79B7A7}"/>
              </a:ext>
            </a:extLst>
          </p:cNvPr>
          <p:cNvSpPr txBox="1"/>
          <p:nvPr/>
        </p:nvSpPr>
        <p:spPr>
          <a:xfrm>
            <a:off x="518160" y="1168400"/>
            <a:ext cx="1002792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Palatino Linotype" panose="02040502050505030304" pitchFamily="18" charset="0"/>
              </a:rPr>
              <a:t>As part of the RAMP budget process, the Operating Allocation committee provided recommendations to the Budget Executive Committee for the prioritization of FY22 fixed cost allocations. The approved allocations are as follows:</a:t>
            </a:r>
          </a:p>
        </p:txBody>
      </p:sp>
      <p:graphicFrame>
        <p:nvGraphicFramePr>
          <p:cNvPr id="5" name="Table 5">
            <a:extLst>
              <a:ext uri="{FF2B5EF4-FFF2-40B4-BE49-F238E27FC236}">
                <a16:creationId xmlns:a16="http://schemas.microsoft.com/office/drawing/2014/main" id="{E09F56D7-A955-40B9-9B20-B48DBC2C912F}"/>
              </a:ext>
            </a:extLst>
          </p:cNvPr>
          <p:cNvGraphicFramePr>
            <a:graphicFrameLocks noGrp="1"/>
          </p:cNvGraphicFramePr>
          <p:nvPr>
            <p:extLst>
              <p:ext uri="{D42A27DB-BD31-4B8C-83A1-F6EECF244321}">
                <p14:modId xmlns:p14="http://schemas.microsoft.com/office/powerpoint/2010/main" val="330475426"/>
              </p:ext>
            </p:extLst>
          </p:nvPr>
        </p:nvGraphicFramePr>
        <p:xfrm>
          <a:off x="2663825" y="3127437"/>
          <a:ext cx="6864350" cy="2377440"/>
        </p:xfrm>
        <a:graphic>
          <a:graphicData uri="http://schemas.openxmlformats.org/drawingml/2006/table">
            <a:tbl>
              <a:tblPr firstRow="1" bandRow="1">
                <a:tableStyleId>{9D7B26C5-4107-4FEC-AEDC-1716B250A1EF}</a:tableStyleId>
              </a:tblPr>
              <a:tblGrid>
                <a:gridCol w="4959350">
                  <a:extLst>
                    <a:ext uri="{9D8B030D-6E8A-4147-A177-3AD203B41FA5}">
                      <a16:colId xmlns:a16="http://schemas.microsoft.com/office/drawing/2014/main" val="1209512663"/>
                    </a:ext>
                  </a:extLst>
                </a:gridCol>
                <a:gridCol w="1905000">
                  <a:extLst>
                    <a:ext uri="{9D8B030D-6E8A-4147-A177-3AD203B41FA5}">
                      <a16:colId xmlns:a16="http://schemas.microsoft.com/office/drawing/2014/main" val="2518000815"/>
                    </a:ext>
                  </a:extLst>
                </a:gridCol>
              </a:tblGrid>
              <a:tr h="370840">
                <a:tc>
                  <a:txBody>
                    <a:bodyPr/>
                    <a:lstStyle/>
                    <a:p>
                      <a:r>
                        <a:rPr lang="en-US" sz="2000" dirty="0">
                          <a:latin typeface="Palatino Linotype" panose="02040502050505030304" pitchFamily="18" charset="0"/>
                        </a:rPr>
                        <a:t>Fixed Cost Increases</a:t>
                      </a:r>
                    </a:p>
                  </a:txBody>
                  <a:tcPr/>
                </a:tc>
                <a:tc>
                  <a:txBody>
                    <a:bodyPr/>
                    <a:lstStyle/>
                    <a:p>
                      <a:pPr algn="r"/>
                      <a:r>
                        <a:rPr lang="en-US" sz="2000" dirty="0">
                          <a:latin typeface="Palatino Linotype" panose="02040502050505030304" pitchFamily="18" charset="0"/>
                        </a:rPr>
                        <a:t>Amount</a:t>
                      </a:r>
                    </a:p>
                  </a:txBody>
                  <a:tcPr/>
                </a:tc>
                <a:extLst>
                  <a:ext uri="{0D108BD9-81ED-4DB2-BD59-A6C34878D82A}">
                    <a16:rowId xmlns:a16="http://schemas.microsoft.com/office/drawing/2014/main" val="1446210395"/>
                  </a:ext>
                </a:extLst>
              </a:tr>
              <a:tr h="370840">
                <a:tc>
                  <a:txBody>
                    <a:bodyPr/>
                    <a:lstStyle/>
                    <a:p>
                      <a:r>
                        <a:rPr lang="en-US" sz="2000" dirty="0">
                          <a:latin typeface="Palatino Linotype" panose="02040502050505030304" pitchFamily="18" charset="0"/>
                        </a:rPr>
                        <a:t>IT Software Funding/Contract Increases</a:t>
                      </a:r>
                    </a:p>
                  </a:txBody>
                  <a:tcPr/>
                </a:tc>
                <a:tc>
                  <a:txBody>
                    <a:bodyPr/>
                    <a:lstStyle/>
                    <a:p>
                      <a:pPr algn="r"/>
                      <a:r>
                        <a:rPr lang="en-US" sz="2000" dirty="0">
                          <a:latin typeface="Palatino Linotype" panose="02040502050505030304" pitchFamily="18" charset="0"/>
                        </a:rPr>
                        <a:t>415,560</a:t>
                      </a:r>
                    </a:p>
                  </a:txBody>
                  <a:tcPr/>
                </a:tc>
                <a:extLst>
                  <a:ext uri="{0D108BD9-81ED-4DB2-BD59-A6C34878D82A}">
                    <a16:rowId xmlns:a16="http://schemas.microsoft.com/office/drawing/2014/main" val="2864706501"/>
                  </a:ext>
                </a:extLst>
              </a:tr>
              <a:tr h="370840">
                <a:tc>
                  <a:txBody>
                    <a:bodyPr/>
                    <a:lstStyle/>
                    <a:p>
                      <a:r>
                        <a:rPr lang="en-US" sz="2000" dirty="0">
                          <a:latin typeface="Palatino Linotype" panose="02040502050505030304" pitchFamily="18" charset="0"/>
                        </a:rPr>
                        <a:t>Ogden Graduate Assistantships</a:t>
                      </a:r>
                    </a:p>
                  </a:txBody>
                  <a:tcPr/>
                </a:tc>
                <a:tc>
                  <a:txBody>
                    <a:bodyPr/>
                    <a:lstStyle/>
                    <a:p>
                      <a:pPr algn="r"/>
                      <a:r>
                        <a:rPr lang="en-US" sz="2000" dirty="0">
                          <a:latin typeface="Palatino Linotype" panose="02040502050505030304" pitchFamily="18" charset="0"/>
                        </a:rPr>
                        <a:t>60,000</a:t>
                      </a:r>
                    </a:p>
                  </a:txBody>
                  <a:tcPr/>
                </a:tc>
                <a:extLst>
                  <a:ext uri="{0D108BD9-81ED-4DB2-BD59-A6C34878D82A}">
                    <a16:rowId xmlns:a16="http://schemas.microsoft.com/office/drawing/2014/main" val="3195541170"/>
                  </a:ext>
                </a:extLst>
              </a:tr>
              <a:tr h="370840">
                <a:tc>
                  <a:txBody>
                    <a:bodyPr/>
                    <a:lstStyle/>
                    <a:p>
                      <a:r>
                        <a:rPr lang="en-US" sz="2000" dirty="0">
                          <a:latin typeface="Palatino Linotype" panose="02040502050505030304" pitchFamily="18" charset="0"/>
                        </a:rPr>
                        <a:t>Marching Band Funding</a:t>
                      </a:r>
                    </a:p>
                  </a:txBody>
                  <a:tcPr/>
                </a:tc>
                <a:tc>
                  <a:txBody>
                    <a:bodyPr/>
                    <a:lstStyle/>
                    <a:p>
                      <a:pPr algn="r"/>
                      <a:r>
                        <a:rPr lang="en-US" sz="2000" dirty="0">
                          <a:latin typeface="Palatino Linotype" panose="02040502050505030304" pitchFamily="18" charset="0"/>
                        </a:rPr>
                        <a:t>160,000</a:t>
                      </a:r>
                    </a:p>
                  </a:txBody>
                  <a:tcPr/>
                </a:tc>
                <a:extLst>
                  <a:ext uri="{0D108BD9-81ED-4DB2-BD59-A6C34878D82A}">
                    <a16:rowId xmlns:a16="http://schemas.microsoft.com/office/drawing/2014/main" val="3947839038"/>
                  </a:ext>
                </a:extLst>
              </a:tr>
              <a:tr h="370840">
                <a:tc>
                  <a:txBody>
                    <a:bodyPr/>
                    <a:lstStyle/>
                    <a:p>
                      <a:r>
                        <a:rPr lang="en-US" sz="2000" dirty="0">
                          <a:latin typeface="Palatino Linotype" panose="02040502050505030304" pitchFamily="18" charset="0"/>
                        </a:rPr>
                        <a:t>Strategic Investment Fund Increase</a:t>
                      </a:r>
                    </a:p>
                  </a:txBody>
                  <a:tcPr>
                    <a:lnB w="12700" cap="flat" cmpd="sng" algn="ctr">
                      <a:solidFill>
                        <a:schemeClr val="tx1"/>
                      </a:solidFill>
                      <a:prstDash val="solid"/>
                      <a:round/>
                      <a:headEnd type="none" w="med" len="med"/>
                      <a:tailEnd type="none" w="med" len="med"/>
                    </a:lnB>
                  </a:tcPr>
                </a:tc>
                <a:tc>
                  <a:txBody>
                    <a:bodyPr/>
                    <a:lstStyle/>
                    <a:p>
                      <a:pPr algn="r"/>
                      <a:r>
                        <a:rPr lang="en-US" sz="2000" dirty="0">
                          <a:latin typeface="Palatino Linotype" panose="02040502050505030304" pitchFamily="18" charset="0"/>
                        </a:rPr>
                        <a:t>185,000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6018489"/>
                  </a:ext>
                </a:extLst>
              </a:tr>
              <a:tr h="370840">
                <a:tc>
                  <a:txBody>
                    <a:bodyPr/>
                    <a:lstStyle/>
                    <a:p>
                      <a:r>
                        <a:rPr lang="en-US" sz="2000" b="1" dirty="0">
                          <a:latin typeface="Palatino Linotype" panose="02040502050505030304" pitchFamily="18" charset="0"/>
                        </a:rPr>
                        <a:t>Total</a:t>
                      </a:r>
                    </a:p>
                  </a:txBody>
                  <a:tcPr>
                    <a:lnT w="12700" cap="flat" cmpd="sng" algn="ctr">
                      <a:solidFill>
                        <a:schemeClr val="tx1"/>
                      </a:solidFill>
                      <a:prstDash val="solid"/>
                      <a:round/>
                      <a:headEnd type="none" w="med" len="med"/>
                      <a:tailEnd type="none" w="med" len="med"/>
                    </a:lnT>
                  </a:tcPr>
                </a:tc>
                <a:tc>
                  <a:txBody>
                    <a:bodyPr/>
                    <a:lstStyle/>
                    <a:p>
                      <a:pPr algn="r"/>
                      <a:r>
                        <a:rPr lang="en-US" sz="2000" b="1" dirty="0">
                          <a:latin typeface="Palatino Linotype" panose="02040502050505030304" pitchFamily="18" charset="0"/>
                        </a:rPr>
                        <a:t>$820,560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47309519"/>
                  </a:ext>
                </a:extLst>
              </a:tr>
            </a:tbl>
          </a:graphicData>
        </a:graphic>
      </p:graphicFrame>
    </p:spTree>
    <p:extLst>
      <p:ext uri="{BB962C8B-B14F-4D97-AF65-F5344CB8AC3E}">
        <p14:creationId xmlns:p14="http://schemas.microsoft.com/office/powerpoint/2010/main" val="645092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cartoon character&#10;&#10;Description automatically generated">
            <a:extLst>
              <a:ext uri="{FF2B5EF4-FFF2-40B4-BE49-F238E27FC236}">
                <a16:creationId xmlns:a16="http://schemas.microsoft.com/office/drawing/2014/main" id="{2B5309AC-C28B-4CF8-9356-7A98E90021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62869" y="6198108"/>
            <a:ext cx="1239012" cy="481584"/>
          </a:xfrm>
          <a:prstGeom prst="rect">
            <a:avLst/>
          </a:prstGeom>
        </p:spPr>
      </p:pic>
      <p:sp>
        <p:nvSpPr>
          <p:cNvPr id="3" name="TextBox 2">
            <a:extLst>
              <a:ext uri="{FF2B5EF4-FFF2-40B4-BE49-F238E27FC236}">
                <a16:creationId xmlns:a16="http://schemas.microsoft.com/office/drawing/2014/main" id="{A26F684F-CC55-47DD-AF18-DC53B895164F}"/>
              </a:ext>
            </a:extLst>
          </p:cNvPr>
          <p:cNvSpPr txBox="1"/>
          <p:nvPr/>
        </p:nvSpPr>
        <p:spPr>
          <a:xfrm>
            <a:off x="295275" y="123825"/>
            <a:ext cx="11601450" cy="584775"/>
          </a:xfrm>
          <a:prstGeom prst="rect">
            <a:avLst/>
          </a:prstGeom>
          <a:noFill/>
        </p:spPr>
        <p:txBody>
          <a:bodyPr wrap="square" rtlCol="0">
            <a:spAutoFit/>
          </a:bodyPr>
          <a:lstStyle/>
          <a:p>
            <a:pPr algn="ctr"/>
            <a:r>
              <a:rPr lang="en-US" sz="3200" b="1" dirty="0">
                <a:latin typeface="Palatino Linotype" panose="02040502050505030304" pitchFamily="18" charset="0"/>
              </a:rPr>
              <a:t>Expenditure Budget Highlights</a:t>
            </a:r>
          </a:p>
        </p:txBody>
      </p:sp>
      <p:cxnSp>
        <p:nvCxnSpPr>
          <p:cNvPr id="4" name="Straight Connector 3">
            <a:extLst>
              <a:ext uri="{FF2B5EF4-FFF2-40B4-BE49-F238E27FC236}">
                <a16:creationId xmlns:a16="http://schemas.microsoft.com/office/drawing/2014/main" id="{D5D90500-8E31-48DA-BD0F-EEE6886BB9D5}"/>
              </a:ext>
            </a:extLst>
          </p:cNvPr>
          <p:cNvCxnSpPr>
            <a:cxnSpLocks/>
          </p:cNvCxnSpPr>
          <p:nvPr/>
        </p:nvCxnSpPr>
        <p:spPr>
          <a:xfrm>
            <a:off x="295275" y="779022"/>
            <a:ext cx="11601450" cy="0"/>
          </a:xfrm>
          <a:prstGeom prst="line">
            <a:avLst/>
          </a:prstGeom>
          <a:ln w="1270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id="{61F68D0D-FB23-4F52-ADF1-1EBB087C094C}"/>
              </a:ext>
            </a:extLst>
          </p:cNvPr>
          <p:cNvGraphicFramePr/>
          <p:nvPr>
            <p:extLst>
              <p:ext uri="{D42A27DB-BD31-4B8C-83A1-F6EECF244321}">
                <p14:modId xmlns:p14="http://schemas.microsoft.com/office/powerpoint/2010/main" val="488735990"/>
              </p:ext>
            </p:extLst>
          </p:nvPr>
        </p:nvGraphicFramePr>
        <p:xfrm>
          <a:off x="1045418" y="944519"/>
          <a:ext cx="9455192" cy="57351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9945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cartoon character&#10;&#10;Description automatically generated">
            <a:extLst>
              <a:ext uri="{FF2B5EF4-FFF2-40B4-BE49-F238E27FC236}">
                <a16:creationId xmlns:a16="http://schemas.microsoft.com/office/drawing/2014/main" id="{2B5309AC-C28B-4CF8-9356-7A98E90021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62869" y="6198108"/>
            <a:ext cx="1239012" cy="481584"/>
          </a:xfrm>
          <a:prstGeom prst="rect">
            <a:avLst/>
          </a:prstGeom>
        </p:spPr>
      </p:pic>
      <p:sp>
        <p:nvSpPr>
          <p:cNvPr id="3" name="TextBox 2">
            <a:extLst>
              <a:ext uri="{FF2B5EF4-FFF2-40B4-BE49-F238E27FC236}">
                <a16:creationId xmlns:a16="http://schemas.microsoft.com/office/drawing/2014/main" id="{A26F684F-CC55-47DD-AF18-DC53B895164F}"/>
              </a:ext>
            </a:extLst>
          </p:cNvPr>
          <p:cNvSpPr txBox="1"/>
          <p:nvPr/>
        </p:nvSpPr>
        <p:spPr>
          <a:xfrm>
            <a:off x="295275" y="123825"/>
            <a:ext cx="11601450" cy="584775"/>
          </a:xfrm>
          <a:prstGeom prst="rect">
            <a:avLst/>
          </a:prstGeom>
          <a:noFill/>
        </p:spPr>
        <p:txBody>
          <a:bodyPr wrap="square" rtlCol="0">
            <a:spAutoFit/>
          </a:bodyPr>
          <a:lstStyle/>
          <a:p>
            <a:pPr algn="ctr"/>
            <a:r>
              <a:rPr lang="en-US" sz="3200" b="1" dirty="0">
                <a:latin typeface="Palatino Linotype" panose="02040502050505030304" pitchFamily="18" charset="0"/>
              </a:rPr>
              <a:t>Expenditure Budget Highlights</a:t>
            </a:r>
          </a:p>
        </p:txBody>
      </p:sp>
      <p:cxnSp>
        <p:nvCxnSpPr>
          <p:cNvPr id="4" name="Straight Connector 3">
            <a:extLst>
              <a:ext uri="{FF2B5EF4-FFF2-40B4-BE49-F238E27FC236}">
                <a16:creationId xmlns:a16="http://schemas.microsoft.com/office/drawing/2014/main" id="{D5D90500-8E31-48DA-BD0F-EEE6886BB9D5}"/>
              </a:ext>
            </a:extLst>
          </p:cNvPr>
          <p:cNvCxnSpPr>
            <a:cxnSpLocks/>
          </p:cNvCxnSpPr>
          <p:nvPr/>
        </p:nvCxnSpPr>
        <p:spPr>
          <a:xfrm>
            <a:off x="295275" y="779022"/>
            <a:ext cx="11601450" cy="0"/>
          </a:xfrm>
          <a:prstGeom prst="line">
            <a:avLst/>
          </a:prstGeom>
          <a:ln w="1270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933C1FCB-533E-43D4-B322-43B0515E1D85}"/>
              </a:ext>
            </a:extLst>
          </p:cNvPr>
          <p:cNvGraphicFramePr>
            <a:graphicFrameLocks noGrp="1"/>
          </p:cNvGraphicFramePr>
          <p:nvPr>
            <p:extLst>
              <p:ext uri="{D42A27DB-BD31-4B8C-83A1-F6EECF244321}">
                <p14:modId xmlns:p14="http://schemas.microsoft.com/office/powerpoint/2010/main" val="229429678"/>
              </p:ext>
            </p:extLst>
          </p:nvPr>
        </p:nvGraphicFramePr>
        <p:xfrm>
          <a:off x="673544" y="1284542"/>
          <a:ext cx="10844912" cy="4572000"/>
        </p:xfrm>
        <a:graphic>
          <a:graphicData uri="http://schemas.openxmlformats.org/drawingml/2006/table">
            <a:tbl>
              <a:tblPr firstRow="1" bandRow="1">
                <a:tableStyleId>{9D7B26C5-4107-4FEC-AEDC-1716B250A1EF}</a:tableStyleId>
              </a:tblPr>
              <a:tblGrid>
                <a:gridCol w="2113613">
                  <a:extLst>
                    <a:ext uri="{9D8B030D-6E8A-4147-A177-3AD203B41FA5}">
                      <a16:colId xmlns:a16="http://schemas.microsoft.com/office/drawing/2014/main" val="712649797"/>
                    </a:ext>
                  </a:extLst>
                </a:gridCol>
                <a:gridCol w="1667494">
                  <a:extLst>
                    <a:ext uri="{9D8B030D-6E8A-4147-A177-3AD203B41FA5}">
                      <a16:colId xmlns:a16="http://schemas.microsoft.com/office/drawing/2014/main" val="1718135933"/>
                    </a:ext>
                  </a:extLst>
                </a:gridCol>
                <a:gridCol w="1412761">
                  <a:extLst>
                    <a:ext uri="{9D8B030D-6E8A-4147-A177-3AD203B41FA5}">
                      <a16:colId xmlns:a16="http://schemas.microsoft.com/office/drawing/2014/main" val="533321165"/>
                    </a:ext>
                  </a:extLst>
                </a:gridCol>
                <a:gridCol w="1412761">
                  <a:extLst>
                    <a:ext uri="{9D8B030D-6E8A-4147-A177-3AD203B41FA5}">
                      <a16:colId xmlns:a16="http://schemas.microsoft.com/office/drawing/2014/main" val="1093849729"/>
                    </a:ext>
                  </a:extLst>
                </a:gridCol>
                <a:gridCol w="1412761">
                  <a:extLst>
                    <a:ext uri="{9D8B030D-6E8A-4147-A177-3AD203B41FA5}">
                      <a16:colId xmlns:a16="http://schemas.microsoft.com/office/drawing/2014/main" val="3807559634"/>
                    </a:ext>
                  </a:extLst>
                </a:gridCol>
                <a:gridCol w="1412761">
                  <a:extLst>
                    <a:ext uri="{9D8B030D-6E8A-4147-A177-3AD203B41FA5}">
                      <a16:colId xmlns:a16="http://schemas.microsoft.com/office/drawing/2014/main" val="186529088"/>
                    </a:ext>
                  </a:extLst>
                </a:gridCol>
                <a:gridCol w="1412761">
                  <a:extLst>
                    <a:ext uri="{9D8B030D-6E8A-4147-A177-3AD203B41FA5}">
                      <a16:colId xmlns:a16="http://schemas.microsoft.com/office/drawing/2014/main" val="3903058835"/>
                    </a:ext>
                  </a:extLst>
                </a:gridCol>
              </a:tblGrid>
              <a:tr h="321036">
                <a:tc>
                  <a:txBody>
                    <a:bodyPr/>
                    <a:lstStyle/>
                    <a:p>
                      <a:endParaRPr lang="en-US" sz="1600" dirty="0">
                        <a:latin typeface="Palatino Linotype" panose="02040502050505030304" pitchFamily="18" charset="0"/>
                      </a:endParaRPr>
                    </a:p>
                    <a:p>
                      <a:r>
                        <a:rPr lang="en-US" sz="1600" dirty="0">
                          <a:latin typeface="Palatino Linotype" panose="02040502050505030304" pitchFamily="18" charset="0"/>
                        </a:rPr>
                        <a:t>Division</a:t>
                      </a:r>
                    </a:p>
                  </a:txBody>
                  <a:tcPr/>
                </a:tc>
                <a:tc>
                  <a:txBody>
                    <a:bodyPr/>
                    <a:lstStyle/>
                    <a:p>
                      <a:pPr algn="ctr"/>
                      <a:endParaRPr lang="en-US" sz="1600" dirty="0">
                        <a:latin typeface="Palatino Linotype" panose="02040502050505030304" pitchFamily="18" charset="0"/>
                      </a:endParaRPr>
                    </a:p>
                    <a:p>
                      <a:pPr algn="ctr"/>
                      <a:r>
                        <a:rPr lang="en-US" sz="1600" dirty="0">
                          <a:latin typeface="Palatino Linotype" panose="02040502050505030304" pitchFamily="18" charset="0"/>
                        </a:rPr>
                        <a:t>Personnel</a:t>
                      </a:r>
                    </a:p>
                  </a:txBody>
                  <a:tcPr/>
                </a:tc>
                <a:tc>
                  <a:txBody>
                    <a:bodyPr/>
                    <a:lstStyle/>
                    <a:p>
                      <a:pPr algn="ctr"/>
                      <a:endParaRPr lang="en-US" sz="1600" dirty="0">
                        <a:latin typeface="Palatino Linotype" panose="02040502050505030304" pitchFamily="18" charset="0"/>
                      </a:endParaRPr>
                    </a:p>
                    <a:p>
                      <a:pPr algn="ctr"/>
                      <a:r>
                        <a:rPr lang="en-US" sz="1600" dirty="0">
                          <a:latin typeface="Palatino Linotype" panose="02040502050505030304" pitchFamily="18" charset="0"/>
                        </a:rPr>
                        <a:t>Operating</a:t>
                      </a:r>
                    </a:p>
                  </a:txBody>
                  <a:tcPr/>
                </a:tc>
                <a:tc>
                  <a:txBody>
                    <a:bodyPr/>
                    <a:lstStyle/>
                    <a:p>
                      <a:pPr algn="ctr"/>
                      <a:endParaRPr lang="en-US" sz="1600" dirty="0">
                        <a:latin typeface="Palatino Linotype" panose="02040502050505030304" pitchFamily="18" charset="0"/>
                      </a:endParaRPr>
                    </a:p>
                    <a:p>
                      <a:pPr algn="ctr"/>
                      <a:r>
                        <a:rPr lang="en-US" sz="1600" dirty="0">
                          <a:latin typeface="Palatino Linotype" panose="02040502050505030304" pitchFamily="18" charset="0"/>
                        </a:rPr>
                        <a:t>Student Aid</a:t>
                      </a:r>
                    </a:p>
                  </a:txBody>
                  <a:tcPr/>
                </a:tc>
                <a:tc>
                  <a:txBody>
                    <a:bodyPr/>
                    <a:lstStyle/>
                    <a:p>
                      <a:pPr algn="ctr"/>
                      <a:r>
                        <a:rPr lang="en-US" sz="1600" dirty="0">
                          <a:latin typeface="Palatino Linotype" panose="02040502050505030304" pitchFamily="18" charset="0"/>
                        </a:rPr>
                        <a:t>Capital Outlay</a:t>
                      </a:r>
                    </a:p>
                  </a:txBody>
                  <a:tcPr/>
                </a:tc>
                <a:tc>
                  <a:txBody>
                    <a:bodyPr/>
                    <a:lstStyle/>
                    <a:p>
                      <a:pPr algn="ctr"/>
                      <a:endParaRPr lang="en-US" sz="1600" dirty="0">
                        <a:latin typeface="Palatino Linotype" panose="02040502050505030304" pitchFamily="18" charset="0"/>
                      </a:endParaRPr>
                    </a:p>
                    <a:p>
                      <a:pPr algn="ctr"/>
                      <a:r>
                        <a:rPr lang="en-US" sz="1600" dirty="0">
                          <a:latin typeface="Palatino Linotype" panose="02040502050505030304" pitchFamily="18" charset="0"/>
                        </a:rPr>
                        <a:t>Debt Service</a:t>
                      </a:r>
                    </a:p>
                  </a:txBody>
                  <a:tcPr/>
                </a:tc>
                <a:tc>
                  <a:txBody>
                    <a:bodyPr/>
                    <a:lstStyle/>
                    <a:p>
                      <a:pPr algn="ctr"/>
                      <a:endParaRPr lang="en-US" sz="1600" dirty="0">
                        <a:latin typeface="Palatino Linotype" panose="02040502050505030304" pitchFamily="18" charset="0"/>
                      </a:endParaRPr>
                    </a:p>
                    <a:p>
                      <a:pPr algn="ctr"/>
                      <a:r>
                        <a:rPr lang="en-US" sz="1600" dirty="0">
                          <a:latin typeface="Palatino Linotype" panose="02040502050505030304" pitchFamily="18" charset="0"/>
                        </a:rPr>
                        <a:t>Total</a:t>
                      </a:r>
                    </a:p>
                  </a:txBody>
                  <a:tcPr/>
                </a:tc>
                <a:extLst>
                  <a:ext uri="{0D108BD9-81ED-4DB2-BD59-A6C34878D82A}">
                    <a16:rowId xmlns:a16="http://schemas.microsoft.com/office/drawing/2014/main" val="2328019724"/>
                  </a:ext>
                </a:extLst>
              </a:tr>
              <a:tr h="321036">
                <a:tc>
                  <a:txBody>
                    <a:bodyPr/>
                    <a:lstStyle/>
                    <a:p>
                      <a:r>
                        <a:rPr lang="en-US" sz="1600" b="0" dirty="0">
                          <a:latin typeface="Palatino Linotype" panose="02040502050505030304" pitchFamily="18" charset="0"/>
                        </a:rPr>
                        <a:t>Academic Affairs</a:t>
                      </a:r>
                    </a:p>
                  </a:txBody>
                  <a:tcPr/>
                </a:tc>
                <a:tc>
                  <a:txBody>
                    <a:bodyPr/>
                    <a:lstStyle/>
                    <a:p>
                      <a:pPr algn="r"/>
                      <a:r>
                        <a:rPr lang="en-US" sz="1600" dirty="0">
                          <a:latin typeface="Palatino Linotype" panose="02040502050505030304" pitchFamily="18" charset="0"/>
                        </a:rPr>
                        <a:t>113,824,752</a:t>
                      </a:r>
                    </a:p>
                  </a:txBody>
                  <a:tcPr/>
                </a:tc>
                <a:tc>
                  <a:txBody>
                    <a:bodyPr/>
                    <a:lstStyle/>
                    <a:p>
                      <a:pPr algn="r"/>
                      <a:r>
                        <a:rPr lang="en-US" sz="1600" dirty="0">
                          <a:latin typeface="Palatino Linotype" panose="02040502050505030304" pitchFamily="18" charset="0"/>
                        </a:rPr>
                        <a:t>32,593,407</a:t>
                      </a:r>
                    </a:p>
                  </a:txBody>
                  <a:tcPr/>
                </a:tc>
                <a:tc>
                  <a:txBody>
                    <a:bodyPr/>
                    <a:lstStyle/>
                    <a:p>
                      <a:pPr algn="r"/>
                      <a:r>
                        <a:rPr lang="en-US" sz="1600" dirty="0">
                          <a:latin typeface="Palatino Linotype" panose="02040502050505030304" pitchFamily="18" charset="0"/>
                        </a:rPr>
                        <a:t>9,331,156</a:t>
                      </a:r>
                    </a:p>
                  </a:txBody>
                  <a:tcPr/>
                </a:tc>
                <a:tc>
                  <a:txBody>
                    <a:bodyPr/>
                    <a:lstStyle/>
                    <a:p>
                      <a:pPr algn="r"/>
                      <a:r>
                        <a:rPr lang="en-US" sz="1600" dirty="0">
                          <a:latin typeface="Palatino Linotype" panose="02040502050505030304" pitchFamily="18" charset="0"/>
                        </a:rPr>
                        <a:t>561,005</a:t>
                      </a:r>
                    </a:p>
                  </a:txBody>
                  <a:tcPr/>
                </a:tc>
                <a:tc>
                  <a:txBody>
                    <a:bodyPr/>
                    <a:lstStyle/>
                    <a:p>
                      <a:pPr algn="r"/>
                      <a:r>
                        <a:rPr lang="en-US" sz="1600" dirty="0">
                          <a:latin typeface="Palatino Linotype" panose="02040502050505030304" pitchFamily="18" charset="0"/>
                        </a:rPr>
                        <a:t>-</a:t>
                      </a:r>
                    </a:p>
                  </a:txBody>
                  <a:tcPr/>
                </a:tc>
                <a:tc>
                  <a:txBody>
                    <a:bodyPr/>
                    <a:lstStyle/>
                    <a:p>
                      <a:pPr algn="r"/>
                      <a:r>
                        <a:rPr lang="en-US" sz="1600" dirty="0">
                          <a:latin typeface="Palatino Linotype" panose="02040502050505030304" pitchFamily="18" charset="0"/>
                        </a:rPr>
                        <a:t>156,310,320</a:t>
                      </a:r>
                    </a:p>
                  </a:txBody>
                  <a:tcPr/>
                </a:tc>
                <a:extLst>
                  <a:ext uri="{0D108BD9-81ED-4DB2-BD59-A6C34878D82A}">
                    <a16:rowId xmlns:a16="http://schemas.microsoft.com/office/drawing/2014/main" val="3835358563"/>
                  </a:ext>
                </a:extLst>
              </a:tr>
              <a:tr h="321036">
                <a:tc>
                  <a:txBody>
                    <a:bodyPr/>
                    <a:lstStyle/>
                    <a:p>
                      <a:r>
                        <a:rPr lang="en-US" sz="1600" b="0" dirty="0">
                          <a:latin typeface="Palatino Linotype" panose="02040502050505030304" pitchFamily="18" charset="0"/>
                        </a:rPr>
                        <a:t>Enrollment &amp; Student Experience</a:t>
                      </a:r>
                    </a:p>
                  </a:txBody>
                  <a:tcPr/>
                </a:tc>
                <a:tc>
                  <a:txBody>
                    <a:bodyPr/>
                    <a:lstStyle/>
                    <a:p>
                      <a:pPr algn="r"/>
                      <a:endParaRPr lang="en-US" sz="1600" dirty="0">
                        <a:latin typeface="Palatino Linotype" panose="02040502050505030304" pitchFamily="18" charset="0"/>
                      </a:endParaRPr>
                    </a:p>
                    <a:p>
                      <a:pPr algn="r"/>
                      <a:r>
                        <a:rPr lang="en-US" sz="1600" dirty="0">
                          <a:latin typeface="Palatino Linotype" panose="02040502050505030304" pitchFamily="18" charset="0"/>
                        </a:rPr>
                        <a:t>19,241,618</a:t>
                      </a:r>
                    </a:p>
                  </a:txBody>
                  <a:tcPr/>
                </a:tc>
                <a:tc>
                  <a:txBody>
                    <a:bodyPr/>
                    <a:lstStyle/>
                    <a:p>
                      <a:pPr algn="r"/>
                      <a:endParaRPr lang="en-US" sz="1600" dirty="0">
                        <a:latin typeface="Palatino Linotype" panose="02040502050505030304" pitchFamily="18" charset="0"/>
                      </a:endParaRPr>
                    </a:p>
                    <a:p>
                      <a:pPr algn="r"/>
                      <a:r>
                        <a:rPr lang="en-US" sz="1600" dirty="0">
                          <a:latin typeface="Palatino Linotype" panose="02040502050505030304" pitchFamily="18" charset="0"/>
                        </a:rPr>
                        <a:t>7,894,894</a:t>
                      </a:r>
                    </a:p>
                  </a:txBody>
                  <a:tcPr/>
                </a:tc>
                <a:tc>
                  <a:txBody>
                    <a:bodyPr/>
                    <a:lstStyle/>
                    <a:p>
                      <a:pPr algn="r"/>
                      <a:endParaRPr lang="en-US" sz="1600" dirty="0">
                        <a:latin typeface="Palatino Linotype" panose="02040502050505030304" pitchFamily="18" charset="0"/>
                      </a:endParaRPr>
                    </a:p>
                    <a:p>
                      <a:pPr algn="r"/>
                      <a:r>
                        <a:rPr lang="en-US" sz="1600" dirty="0">
                          <a:latin typeface="Palatino Linotype" panose="02040502050505030304" pitchFamily="18" charset="0"/>
                        </a:rPr>
                        <a:t>42,016,328</a:t>
                      </a:r>
                    </a:p>
                  </a:txBody>
                  <a:tcPr/>
                </a:tc>
                <a:tc>
                  <a:txBody>
                    <a:bodyPr/>
                    <a:lstStyle/>
                    <a:p>
                      <a:pPr algn="r"/>
                      <a:endParaRPr lang="en-US" sz="1600" dirty="0">
                        <a:latin typeface="Palatino Linotype" panose="02040502050505030304" pitchFamily="18" charset="0"/>
                      </a:endParaRPr>
                    </a:p>
                    <a:p>
                      <a:pPr algn="r"/>
                      <a:r>
                        <a:rPr lang="en-US" sz="1600" dirty="0">
                          <a:latin typeface="Palatino Linotype" panose="02040502050505030304" pitchFamily="18" charset="0"/>
                        </a:rPr>
                        <a:t>580,804</a:t>
                      </a:r>
                    </a:p>
                  </a:txBody>
                  <a:tcPr/>
                </a:tc>
                <a:tc>
                  <a:txBody>
                    <a:bodyPr/>
                    <a:lstStyle/>
                    <a:p>
                      <a:pPr algn="r"/>
                      <a:endParaRPr lang="en-US" sz="1600" dirty="0">
                        <a:latin typeface="Palatino Linotype" panose="02040502050505030304" pitchFamily="18" charset="0"/>
                      </a:endParaRPr>
                    </a:p>
                    <a:p>
                      <a:pPr algn="r"/>
                      <a:r>
                        <a:rPr lang="en-US" sz="1600" dirty="0">
                          <a:latin typeface="Palatino Linotype" panose="02040502050505030304" pitchFamily="18" charset="0"/>
                        </a:rPr>
                        <a:t>2,415,000</a:t>
                      </a:r>
                    </a:p>
                  </a:txBody>
                  <a:tcPr/>
                </a:tc>
                <a:tc>
                  <a:txBody>
                    <a:bodyPr/>
                    <a:lstStyle/>
                    <a:p>
                      <a:pPr algn="r"/>
                      <a:endParaRPr lang="en-US" sz="1600" dirty="0">
                        <a:latin typeface="Palatino Linotype" panose="02040502050505030304" pitchFamily="18" charset="0"/>
                      </a:endParaRPr>
                    </a:p>
                    <a:p>
                      <a:pPr algn="r"/>
                      <a:r>
                        <a:rPr lang="en-US" sz="1600" dirty="0">
                          <a:latin typeface="Palatino Linotype" panose="02040502050505030304" pitchFamily="18" charset="0"/>
                        </a:rPr>
                        <a:t>72,148,644</a:t>
                      </a:r>
                    </a:p>
                  </a:txBody>
                  <a:tcPr/>
                </a:tc>
                <a:extLst>
                  <a:ext uri="{0D108BD9-81ED-4DB2-BD59-A6C34878D82A}">
                    <a16:rowId xmlns:a16="http://schemas.microsoft.com/office/drawing/2014/main" val="3223611241"/>
                  </a:ext>
                </a:extLst>
              </a:tr>
              <a:tr h="321036">
                <a:tc>
                  <a:txBody>
                    <a:bodyPr/>
                    <a:lstStyle/>
                    <a:p>
                      <a:r>
                        <a:rPr lang="en-US" sz="1600" b="0" dirty="0">
                          <a:latin typeface="Palatino Linotype" panose="02040502050505030304" pitchFamily="18" charset="0"/>
                        </a:rPr>
                        <a:t>University Wide</a:t>
                      </a:r>
                    </a:p>
                  </a:txBody>
                  <a:tcPr/>
                </a:tc>
                <a:tc>
                  <a:txBody>
                    <a:bodyPr/>
                    <a:lstStyle/>
                    <a:p>
                      <a:pPr algn="r"/>
                      <a:r>
                        <a:rPr lang="en-US" sz="1600" dirty="0">
                          <a:latin typeface="Palatino Linotype" panose="02040502050505030304" pitchFamily="18" charset="0"/>
                        </a:rPr>
                        <a:t>2,230,632</a:t>
                      </a:r>
                    </a:p>
                  </a:txBody>
                  <a:tcPr/>
                </a:tc>
                <a:tc>
                  <a:txBody>
                    <a:bodyPr/>
                    <a:lstStyle/>
                    <a:p>
                      <a:pPr algn="r"/>
                      <a:r>
                        <a:rPr lang="en-US" sz="1600" dirty="0">
                          <a:latin typeface="Palatino Linotype" panose="02040502050505030304" pitchFamily="18" charset="0"/>
                        </a:rPr>
                        <a:t>9,983,312</a:t>
                      </a:r>
                    </a:p>
                  </a:txBody>
                  <a:tcPr/>
                </a:tc>
                <a:tc>
                  <a:txBody>
                    <a:bodyPr/>
                    <a:lstStyle/>
                    <a:p>
                      <a:pPr algn="r"/>
                      <a:r>
                        <a:rPr lang="en-US" sz="1600" dirty="0">
                          <a:latin typeface="Palatino Linotype" panose="02040502050505030304" pitchFamily="18" charset="0"/>
                        </a:rPr>
                        <a:t>40,608,968</a:t>
                      </a:r>
                    </a:p>
                  </a:txBody>
                  <a:tcPr/>
                </a:tc>
                <a:tc>
                  <a:txBody>
                    <a:bodyPr/>
                    <a:lstStyle/>
                    <a:p>
                      <a:pPr algn="r"/>
                      <a:r>
                        <a:rPr lang="en-US" sz="1600" dirty="0">
                          <a:latin typeface="Palatino Linotype" panose="02040502050505030304" pitchFamily="18" charset="0"/>
                        </a:rPr>
                        <a:t>-</a:t>
                      </a:r>
                    </a:p>
                  </a:txBody>
                  <a:tcPr/>
                </a:tc>
                <a:tc>
                  <a:txBody>
                    <a:bodyPr/>
                    <a:lstStyle/>
                    <a:p>
                      <a:pPr algn="r"/>
                      <a:r>
                        <a:rPr lang="en-US" sz="1600" dirty="0">
                          <a:latin typeface="Palatino Linotype" panose="02040502050505030304" pitchFamily="18" charset="0"/>
                        </a:rPr>
                        <a:t>14,282,868</a:t>
                      </a:r>
                    </a:p>
                  </a:txBody>
                  <a:tcPr/>
                </a:tc>
                <a:tc>
                  <a:txBody>
                    <a:bodyPr/>
                    <a:lstStyle/>
                    <a:p>
                      <a:pPr algn="r"/>
                      <a:r>
                        <a:rPr lang="en-US" sz="1600" dirty="0">
                          <a:latin typeface="Palatino Linotype" panose="02040502050505030304" pitchFamily="18" charset="0"/>
                        </a:rPr>
                        <a:t>67,105,780</a:t>
                      </a:r>
                    </a:p>
                  </a:txBody>
                  <a:tcPr/>
                </a:tc>
                <a:extLst>
                  <a:ext uri="{0D108BD9-81ED-4DB2-BD59-A6C34878D82A}">
                    <a16:rowId xmlns:a16="http://schemas.microsoft.com/office/drawing/2014/main" val="2108289231"/>
                  </a:ext>
                </a:extLst>
              </a:tr>
              <a:tr h="321036">
                <a:tc>
                  <a:txBody>
                    <a:bodyPr/>
                    <a:lstStyle/>
                    <a:p>
                      <a:r>
                        <a:rPr lang="en-US" sz="1600" b="0" dirty="0">
                          <a:latin typeface="Palatino Linotype" panose="02040502050505030304" pitchFamily="18" charset="0"/>
                        </a:rPr>
                        <a:t>Strategy, Operations &amp; Finance</a:t>
                      </a:r>
                    </a:p>
                  </a:txBody>
                  <a:tcPr/>
                </a:tc>
                <a:tc>
                  <a:txBody>
                    <a:bodyPr/>
                    <a:lstStyle/>
                    <a:p>
                      <a:pPr algn="r"/>
                      <a:endParaRPr lang="en-US" sz="1600" dirty="0">
                        <a:latin typeface="Palatino Linotype" panose="02040502050505030304" pitchFamily="18" charset="0"/>
                      </a:endParaRPr>
                    </a:p>
                    <a:p>
                      <a:pPr algn="r"/>
                      <a:r>
                        <a:rPr lang="en-US" sz="1600" dirty="0">
                          <a:latin typeface="Palatino Linotype" panose="02040502050505030304" pitchFamily="18" charset="0"/>
                        </a:rPr>
                        <a:t>25,189,827</a:t>
                      </a:r>
                    </a:p>
                  </a:txBody>
                  <a:tcPr/>
                </a:tc>
                <a:tc>
                  <a:txBody>
                    <a:bodyPr/>
                    <a:lstStyle/>
                    <a:p>
                      <a:pPr algn="r"/>
                      <a:endParaRPr lang="en-US" sz="1600" dirty="0">
                        <a:latin typeface="Palatino Linotype" panose="02040502050505030304" pitchFamily="18" charset="0"/>
                      </a:endParaRPr>
                    </a:p>
                    <a:p>
                      <a:pPr algn="r"/>
                      <a:r>
                        <a:rPr lang="en-US" sz="1600" dirty="0">
                          <a:latin typeface="Palatino Linotype" panose="02040502050505030304" pitchFamily="18" charset="0"/>
                        </a:rPr>
                        <a:t>19,961,890</a:t>
                      </a:r>
                    </a:p>
                  </a:txBody>
                  <a:tcPr/>
                </a:tc>
                <a:tc>
                  <a:txBody>
                    <a:bodyPr/>
                    <a:lstStyle/>
                    <a:p>
                      <a:pPr algn="r"/>
                      <a:endParaRPr lang="en-US" sz="1600" dirty="0">
                        <a:latin typeface="Palatino Linotype" panose="02040502050505030304" pitchFamily="18" charset="0"/>
                      </a:endParaRPr>
                    </a:p>
                    <a:p>
                      <a:pPr algn="r"/>
                      <a:r>
                        <a:rPr lang="en-US" sz="1600" dirty="0">
                          <a:latin typeface="Palatino Linotype" panose="02040502050505030304" pitchFamily="18" charset="0"/>
                        </a:rPr>
                        <a:t>-</a:t>
                      </a:r>
                    </a:p>
                  </a:txBody>
                  <a:tcPr/>
                </a:tc>
                <a:tc>
                  <a:txBody>
                    <a:bodyPr/>
                    <a:lstStyle/>
                    <a:p>
                      <a:pPr algn="r"/>
                      <a:endParaRPr lang="en-US" sz="1600" dirty="0">
                        <a:latin typeface="Palatino Linotype" panose="02040502050505030304" pitchFamily="18" charset="0"/>
                      </a:endParaRPr>
                    </a:p>
                    <a:p>
                      <a:pPr algn="r"/>
                      <a:r>
                        <a:rPr lang="en-US" sz="1600" dirty="0">
                          <a:latin typeface="Palatino Linotype" panose="02040502050505030304" pitchFamily="18" charset="0"/>
                        </a:rPr>
                        <a:t>1,390,735</a:t>
                      </a:r>
                    </a:p>
                  </a:txBody>
                  <a:tcPr/>
                </a:tc>
                <a:tc>
                  <a:txBody>
                    <a:bodyPr/>
                    <a:lstStyle/>
                    <a:p>
                      <a:pPr algn="r"/>
                      <a:endParaRPr lang="en-US" sz="1600" dirty="0">
                        <a:latin typeface="Palatino Linotype" panose="02040502050505030304" pitchFamily="18" charset="0"/>
                      </a:endParaRPr>
                    </a:p>
                    <a:p>
                      <a:pPr algn="r"/>
                      <a:r>
                        <a:rPr lang="en-US" sz="1600" dirty="0">
                          <a:latin typeface="Palatino Linotype" panose="02040502050505030304" pitchFamily="18" charset="0"/>
                        </a:rPr>
                        <a:t>537,529</a:t>
                      </a:r>
                    </a:p>
                  </a:txBody>
                  <a:tcPr/>
                </a:tc>
                <a:tc>
                  <a:txBody>
                    <a:bodyPr/>
                    <a:lstStyle/>
                    <a:p>
                      <a:pPr algn="r"/>
                      <a:endParaRPr lang="en-US" sz="1600" dirty="0">
                        <a:latin typeface="Palatino Linotype" panose="02040502050505030304" pitchFamily="18" charset="0"/>
                      </a:endParaRPr>
                    </a:p>
                    <a:p>
                      <a:pPr algn="r"/>
                      <a:r>
                        <a:rPr lang="en-US" sz="1600" dirty="0">
                          <a:latin typeface="Palatino Linotype" panose="02040502050505030304" pitchFamily="18" charset="0"/>
                        </a:rPr>
                        <a:t>47,079,981</a:t>
                      </a:r>
                    </a:p>
                  </a:txBody>
                  <a:tcPr/>
                </a:tc>
                <a:extLst>
                  <a:ext uri="{0D108BD9-81ED-4DB2-BD59-A6C34878D82A}">
                    <a16:rowId xmlns:a16="http://schemas.microsoft.com/office/drawing/2014/main" val="3383803864"/>
                  </a:ext>
                </a:extLst>
              </a:tr>
              <a:tr h="321036">
                <a:tc>
                  <a:txBody>
                    <a:bodyPr/>
                    <a:lstStyle/>
                    <a:p>
                      <a:r>
                        <a:rPr lang="en-US" sz="1600" b="0" dirty="0">
                          <a:latin typeface="Palatino Linotype" panose="02040502050505030304" pitchFamily="18" charset="0"/>
                        </a:rPr>
                        <a:t>Athletics</a:t>
                      </a:r>
                    </a:p>
                  </a:txBody>
                  <a:tcPr/>
                </a:tc>
                <a:tc>
                  <a:txBody>
                    <a:bodyPr/>
                    <a:lstStyle/>
                    <a:p>
                      <a:pPr algn="r"/>
                      <a:r>
                        <a:rPr lang="en-US" sz="1600" dirty="0">
                          <a:latin typeface="Palatino Linotype" panose="02040502050505030304" pitchFamily="18" charset="0"/>
                        </a:rPr>
                        <a:t>8,973,752</a:t>
                      </a:r>
                    </a:p>
                  </a:txBody>
                  <a:tcPr/>
                </a:tc>
                <a:tc>
                  <a:txBody>
                    <a:bodyPr/>
                    <a:lstStyle/>
                    <a:p>
                      <a:pPr algn="r"/>
                      <a:r>
                        <a:rPr lang="en-US" sz="1600" dirty="0">
                          <a:latin typeface="Palatino Linotype" panose="02040502050505030304" pitchFamily="18" charset="0"/>
                        </a:rPr>
                        <a:t>6,473,083</a:t>
                      </a:r>
                    </a:p>
                  </a:txBody>
                  <a:tcPr/>
                </a:tc>
                <a:tc>
                  <a:txBody>
                    <a:bodyPr/>
                    <a:lstStyle/>
                    <a:p>
                      <a:pPr algn="r"/>
                      <a:r>
                        <a:rPr lang="en-US" sz="1600" dirty="0">
                          <a:latin typeface="Palatino Linotype" panose="02040502050505030304" pitchFamily="18" charset="0"/>
                        </a:rPr>
                        <a:t>7,764,869</a:t>
                      </a:r>
                    </a:p>
                  </a:txBody>
                  <a:tcPr/>
                </a:tc>
                <a:tc>
                  <a:txBody>
                    <a:bodyPr/>
                    <a:lstStyle/>
                    <a:p>
                      <a:pPr algn="r"/>
                      <a:r>
                        <a:rPr lang="en-US" sz="1600" dirty="0">
                          <a:latin typeface="Palatino Linotype" panose="02040502050505030304" pitchFamily="18" charset="0"/>
                        </a:rPr>
                        <a:t>26,000</a:t>
                      </a:r>
                    </a:p>
                  </a:txBody>
                  <a:tcPr/>
                </a:tc>
                <a:tc>
                  <a:txBody>
                    <a:bodyPr/>
                    <a:lstStyle/>
                    <a:p>
                      <a:pPr algn="r"/>
                      <a:r>
                        <a:rPr lang="en-US" sz="1600" dirty="0">
                          <a:latin typeface="Palatino Linotype" panose="02040502050505030304" pitchFamily="18" charset="0"/>
                        </a:rPr>
                        <a:t>-</a:t>
                      </a:r>
                    </a:p>
                  </a:txBody>
                  <a:tcPr/>
                </a:tc>
                <a:tc>
                  <a:txBody>
                    <a:bodyPr/>
                    <a:lstStyle/>
                    <a:p>
                      <a:pPr algn="r"/>
                      <a:r>
                        <a:rPr lang="en-US" sz="1600" dirty="0">
                          <a:latin typeface="Palatino Linotype" panose="02040502050505030304" pitchFamily="18" charset="0"/>
                        </a:rPr>
                        <a:t>23,237,704</a:t>
                      </a:r>
                    </a:p>
                  </a:txBody>
                  <a:tcPr/>
                </a:tc>
                <a:extLst>
                  <a:ext uri="{0D108BD9-81ED-4DB2-BD59-A6C34878D82A}">
                    <a16:rowId xmlns:a16="http://schemas.microsoft.com/office/drawing/2014/main" val="1797627263"/>
                  </a:ext>
                </a:extLst>
              </a:tr>
              <a:tr h="321036">
                <a:tc>
                  <a:txBody>
                    <a:bodyPr/>
                    <a:lstStyle/>
                    <a:p>
                      <a:r>
                        <a:rPr lang="en-US" sz="1600" b="0" dirty="0">
                          <a:latin typeface="Palatino Linotype" panose="02040502050505030304" pitchFamily="18" charset="0"/>
                        </a:rPr>
                        <a:t>Philanthropy &amp; Alumni Engagement</a:t>
                      </a:r>
                    </a:p>
                  </a:txBody>
                  <a:tcPr/>
                </a:tc>
                <a:tc>
                  <a:txBody>
                    <a:bodyPr/>
                    <a:lstStyle/>
                    <a:p>
                      <a:pPr algn="r"/>
                      <a:endParaRPr lang="en-US" sz="1600" dirty="0">
                        <a:latin typeface="Palatino Linotype" panose="02040502050505030304" pitchFamily="18" charset="0"/>
                      </a:endParaRPr>
                    </a:p>
                    <a:p>
                      <a:pPr algn="r"/>
                      <a:r>
                        <a:rPr lang="en-US" sz="1600" dirty="0">
                          <a:latin typeface="Palatino Linotype" panose="02040502050505030304" pitchFamily="18" charset="0"/>
                        </a:rPr>
                        <a:t>3,459,751</a:t>
                      </a:r>
                    </a:p>
                  </a:txBody>
                  <a:tcPr/>
                </a:tc>
                <a:tc>
                  <a:txBody>
                    <a:bodyPr/>
                    <a:lstStyle/>
                    <a:p>
                      <a:pPr algn="r"/>
                      <a:endParaRPr lang="en-US" sz="1600" dirty="0">
                        <a:latin typeface="Palatino Linotype" panose="02040502050505030304" pitchFamily="18" charset="0"/>
                      </a:endParaRPr>
                    </a:p>
                    <a:p>
                      <a:pPr algn="r"/>
                      <a:r>
                        <a:rPr lang="en-US" sz="1600" dirty="0">
                          <a:latin typeface="Palatino Linotype" panose="02040502050505030304" pitchFamily="18" charset="0"/>
                        </a:rPr>
                        <a:t>586,964</a:t>
                      </a:r>
                    </a:p>
                  </a:txBody>
                  <a:tcPr/>
                </a:tc>
                <a:tc>
                  <a:txBody>
                    <a:bodyPr/>
                    <a:lstStyle/>
                    <a:p>
                      <a:pPr algn="r"/>
                      <a:endParaRPr lang="en-US" sz="1600" dirty="0">
                        <a:latin typeface="Palatino Linotype" panose="02040502050505030304" pitchFamily="18" charset="0"/>
                      </a:endParaRPr>
                    </a:p>
                    <a:p>
                      <a:pPr algn="r"/>
                      <a:r>
                        <a:rPr lang="en-US" sz="1600" dirty="0">
                          <a:latin typeface="Palatino Linotype" panose="02040502050505030304" pitchFamily="18" charset="0"/>
                        </a:rPr>
                        <a:t>-</a:t>
                      </a:r>
                    </a:p>
                  </a:txBody>
                  <a:tcPr/>
                </a:tc>
                <a:tc>
                  <a:txBody>
                    <a:bodyPr/>
                    <a:lstStyle/>
                    <a:p>
                      <a:pPr algn="r"/>
                      <a:endParaRPr lang="en-US" sz="1600" dirty="0">
                        <a:latin typeface="Palatino Linotype" panose="02040502050505030304" pitchFamily="18" charset="0"/>
                      </a:endParaRPr>
                    </a:p>
                    <a:p>
                      <a:pPr algn="r"/>
                      <a:r>
                        <a:rPr lang="en-US" sz="1600" dirty="0">
                          <a:latin typeface="Palatino Linotype" panose="02040502050505030304" pitchFamily="18" charset="0"/>
                        </a:rPr>
                        <a:t>20,350</a:t>
                      </a:r>
                    </a:p>
                  </a:txBody>
                  <a:tcPr/>
                </a:tc>
                <a:tc>
                  <a:txBody>
                    <a:bodyPr/>
                    <a:lstStyle/>
                    <a:p>
                      <a:pPr algn="r"/>
                      <a:endParaRPr lang="en-US" sz="1600" dirty="0">
                        <a:latin typeface="Palatino Linotype" panose="02040502050505030304" pitchFamily="18" charset="0"/>
                      </a:endParaRPr>
                    </a:p>
                    <a:p>
                      <a:pPr algn="r"/>
                      <a:r>
                        <a:rPr lang="en-US" sz="1600" dirty="0">
                          <a:latin typeface="Palatino Linotype" panose="02040502050505030304" pitchFamily="18" charset="0"/>
                        </a:rPr>
                        <a:t>-</a:t>
                      </a:r>
                    </a:p>
                  </a:txBody>
                  <a:tcPr/>
                </a:tc>
                <a:tc>
                  <a:txBody>
                    <a:bodyPr/>
                    <a:lstStyle/>
                    <a:p>
                      <a:pPr algn="r"/>
                      <a:endParaRPr lang="en-US" sz="1600" dirty="0">
                        <a:latin typeface="Palatino Linotype" panose="02040502050505030304" pitchFamily="18" charset="0"/>
                      </a:endParaRPr>
                    </a:p>
                    <a:p>
                      <a:pPr algn="r"/>
                      <a:r>
                        <a:rPr lang="en-US" sz="1600" dirty="0">
                          <a:latin typeface="Palatino Linotype" panose="02040502050505030304" pitchFamily="18" charset="0"/>
                        </a:rPr>
                        <a:t>4,067,065</a:t>
                      </a:r>
                    </a:p>
                  </a:txBody>
                  <a:tcPr/>
                </a:tc>
                <a:extLst>
                  <a:ext uri="{0D108BD9-81ED-4DB2-BD59-A6C34878D82A}">
                    <a16:rowId xmlns:a16="http://schemas.microsoft.com/office/drawing/2014/main" val="3070565917"/>
                  </a:ext>
                </a:extLst>
              </a:tr>
              <a:tr h="321036">
                <a:tc>
                  <a:txBody>
                    <a:bodyPr/>
                    <a:lstStyle/>
                    <a:p>
                      <a:r>
                        <a:rPr lang="en-US" sz="1600" b="0" dirty="0">
                          <a:latin typeface="Palatino Linotype" panose="02040502050505030304" pitchFamily="18" charset="0"/>
                        </a:rPr>
                        <a:t>Communications &amp; Marketing</a:t>
                      </a:r>
                    </a:p>
                  </a:txBody>
                  <a:tcPr/>
                </a:tc>
                <a:tc>
                  <a:txBody>
                    <a:bodyPr/>
                    <a:lstStyle/>
                    <a:p>
                      <a:pPr algn="r"/>
                      <a:endParaRPr lang="en-US" sz="1600" dirty="0">
                        <a:latin typeface="Palatino Linotype" panose="02040502050505030304" pitchFamily="18" charset="0"/>
                      </a:endParaRPr>
                    </a:p>
                    <a:p>
                      <a:pPr algn="r"/>
                      <a:r>
                        <a:rPr lang="en-US" sz="1600" dirty="0">
                          <a:latin typeface="Palatino Linotype" panose="02040502050505030304" pitchFamily="18" charset="0"/>
                        </a:rPr>
                        <a:t>3,151,348</a:t>
                      </a:r>
                    </a:p>
                  </a:txBody>
                  <a:tcPr/>
                </a:tc>
                <a:tc>
                  <a:txBody>
                    <a:bodyPr/>
                    <a:lstStyle/>
                    <a:p>
                      <a:pPr algn="r"/>
                      <a:endParaRPr lang="en-US" sz="1600" dirty="0">
                        <a:latin typeface="Palatino Linotype" panose="02040502050505030304" pitchFamily="18" charset="0"/>
                      </a:endParaRPr>
                    </a:p>
                    <a:p>
                      <a:pPr algn="r"/>
                      <a:r>
                        <a:rPr lang="en-US" sz="1600" dirty="0">
                          <a:latin typeface="Palatino Linotype" panose="02040502050505030304" pitchFamily="18" charset="0"/>
                        </a:rPr>
                        <a:t>773,194</a:t>
                      </a:r>
                    </a:p>
                  </a:txBody>
                  <a:tcPr/>
                </a:tc>
                <a:tc>
                  <a:txBody>
                    <a:bodyPr/>
                    <a:lstStyle/>
                    <a:p>
                      <a:pPr algn="r"/>
                      <a:endParaRPr lang="en-US" sz="1600" dirty="0">
                        <a:latin typeface="Palatino Linotype" panose="02040502050505030304" pitchFamily="18" charset="0"/>
                      </a:endParaRPr>
                    </a:p>
                    <a:p>
                      <a:pPr algn="r"/>
                      <a:r>
                        <a:rPr lang="en-US" sz="1600" dirty="0">
                          <a:latin typeface="Palatino Linotype" panose="02040502050505030304" pitchFamily="18" charset="0"/>
                        </a:rPr>
                        <a:t>-</a:t>
                      </a:r>
                    </a:p>
                  </a:txBody>
                  <a:tcPr/>
                </a:tc>
                <a:tc>
                  <a:txBody>
                    <a:bodyPr/>
                    <a:lstStyle/>
                    <a:p>
                      <a:pPr algn="r"/>
                      <a:endParaRPr lang="en-US" sz="1600" dirty="0">
                        <a:latin typeface="Palatino Linotype" panose="02040502050505030304" pitchFamily="18" charset="0"/>
                      </a:endParaRPr>
                    </a:p>
                    <a:p>
                      <a:pPr algn="r"/>
                      <a:r>
                        <a:rPr lang="en-US" sz="1600" dirty="0">
                          <a:latin typeface="Palatino Linotype" panose="02040502050505030304" pitchFamily="18" charset="0"/>
                        </a:rPr>
                        <a:t>67,224</a:t>
                      </a:r>
                    </a:p>
                  </a:txBody>
                  <a:tcPr/>
                </a:tc>
                <a:tc>
                  <a:txBody>
                    <a:bodyPr/>
                    <a:lstStyle/>
                    <a:p>
                      <a:pPr algn="r"/>
                      <a:endParaRPr lang="en-US" sz="1600" dirty="0">
                        <a:latin typeface="Palatino Linotype" panose="02040502050505030304" pitchFamily="18" charset="0"/>
                      </a:endParaRPr>
                    </a:p>
                    <a:p>
                      <a:pPr algn="r"/>
                      <a:r>
                        <a:rPr lang="en-US" sz="1600" dirty="0">
                          <a:latin typeface="Palatino Linotype" panose="02040502050505030304" pitchFamily="18" charset="0"/>
                        </a:rPr>
                        <a:t>-</a:t>
                      </a:r>
                    </a:p>
                  </a:txBody>
                  <a:tcPr/>
                </a:tc>
                <a:tc>
                  <a:txBody>
                    <a:bodyPr/>
                    <a:lstStyle/>
                    <a:p>
                      <a:pPr algn="r"/>
                      <a:endParaRPr lang="en-US" sz="1600" dirty="0">
                        <a:latin typeface="Palatino Linotype" panose="02040502050505030304" pitchFamily="18" charset="0"/>
                      </a:endParaRPr>
                    </a:p>
                    <a:p>
                      <a:pPr algn="r"/>
                      <a:r>
                        <a:rPr lang="en-US" sz="1600" dirty="0">
                          <a:latin typeface="Palatino Linotype" panose="02040502050505030304" pitchFamily="18" charset="0"/>
                        </a:rPr>
                        <a:t>3,991,766</a:t>
                      </a:r>
                    </a:p>
                  </a:txBody>
                  <a:tcPr/>
                </a:tc>
                <a:extLst>
                  <a:ext uri="{0D108BD9-81ED-4DB2-BD59-A6C34878D82A}">
                    <a16:rowId xmlns:a16="http://schemas.microsoft.com/office/drawing/2014/main" val="4097105564"/>
                  </a:ext>
                </a:extLst>
              </a:tr>
              <a:tr h="321036">
                <a:tc>
                  <a:txBody>
                    <a:bodyPr/>
                    <a:lstStyle/>
                    <a:p>
                      <a:r>
                        <a:rPr lang="en-US" sz="1600" b="0" dirty="0">
                          <a:latin typeface="Palatino Linotype" panose="02040502050505030304" pitchFamily="18" charset="0"/>
                        </a:rPr>
                        <a:t>Presidential</a:t>
                      </a:r>
                    </a:p>
                  </a:txBody>
                  <a:tcPr>
                    <a:lnB w="12700" cap="flat" cmpd="sng" algn="ctr">
                      <a:solidFill>
                        <a:schemeClr val="tx1"/>
                      </a:solidFill>
                      <a:prstDash val="solid"/>
                      <a:round/>
                      <a:headEnd type="none" w="med" len="med"/>
                      <a:tailEnd type="none" w="med" len="med"/>
                    </a:lnB>
                  </a:tcPr>
                </a:tc>
                <a:tc>
                  <a:txBody>
                    <a:bodyPr/>
                    <a:lstStyle/>
                    <a:p>
                      <a:pPr algn="r"/>
                      <a:r>
                        <a:rPr lang="en-US" sz="1600" dirty="0">
                          <a:latin typeface="Palatino Linotype" panose="02040502050505030304" pitchFamily="18" charset="0"/>
                        </a:rPr>
                        <a:t>1,644,334</a:t>
                      </a:r>
                    </a:p>
                  </a:txBody>
                  <a:tcPr>
                    <a:lnB w="12700" cap="flat" cmpd="sng" algn="ctr">
                      <a:solidFill>
                        <a:schemeClr val="tx1"/>
                      </a:solidFill>
                      <a:prstDash val="solid"/>
                      <a:round/>
                      <a:headEnd type="none" w="med" len="med"/>
                      <a:tailEnd type="none" w="med" len="med"/>
                    </a:lnB>
                  </a:tcPr>
                </a:tc>
                <a:tc>
                  <a:txBody>
                    <a:bodyPr/>
                    <a:lstStyle/>
                    <a:p>
                      <a:pPr algn="r"/>
                      <a:r>
                        <a:rPr lang="en-US" sz="1600" dirty="0">
                          <a:latin typeface="Palatino Linotype" panose="02040502050505030304" pitchFamily="18" charset="0"/>
                        </a:rPr>
                        <a:t>91,776</a:t>
                      </a:r>
                    </a:p>
                  </a:txBody>
                  <a:tcPr>
                    <a:lnB w="12700" cap="flat" cmpd="sng" algn="ctr">
                      <a:solidFill>
                        <a:schemeClr val="tx1"/>
                      </a:solidFill>
                      <a:prstDash val="solid"/>
                      <a:round/>
                      <a:headEnd type="none" w="med" len="med"/>
                      <a:tailEnd type="none" w="med" len="med"/>
                    </a:lnB>
                  </a:tcPr>
                </a:tc>
                <a:tc>
                  <a:txBody>
                    <a:bodyPr/>
                    <a:lstStyle/>
                    <a:p>
                      <a:pPr algn="r"/>
                      <a:r>
                        <a:rPr lang="en-US" sz="1600" dirty="0">
                          <a:latin typeface="Palatino Linotype" panose="02040502050505030304" pitchFamily="18" charset="0"/>
                        </a:rPr>
                        <a:t>-</a:t>
                      </a:r>
                    </a:p>
                  </a:txBody>
                  <a:tcPr>
                    <a:lnB w="12700" cap="flat" cmpd="sng" algn="ctr">
                      <a:solidFill>
                        <a:schemeClr val="tx1"/>
                      </a:solidFill>
                      <a:prstDash val="solid"/>
                      <a:round/>
                      <a:headEnd type="none" w="med" len="med"/>
                      <a:tailEnd type="none" w="med" len="med"/>
                    </a:lnB>
                  </a:tcPr>
                </a:tc>
                <a:tc>
                  <a:txBody>
                    <a:bodyPr/>
                    <a:lstStyle/>
                    <a:p>
                      <a:pPr algn="r"/>
                      <a:r>
                        <a:rPr lang="en-US" sz="1600" dirty="0">
                          <a:latin typeface="Palatino Linotype" panose="02040502050505030304" pitchFamily="18" charset="0"/>
                        </a:rPr>
                        <a:t>-</a:t>
                      </a:r>
                    </a:p>
                  </a:txBody>
                  <a:tcPr>
                    <a:lnB w="12700" cap="flat" cmpd="sng" algn="ctr">
                      <a:solidFill>
                        <a:schemeClr val="tx1"/>
                      </a:solidFill>
                      <a:prstDash val="solid"/>
                      <a:round/>
                      <a:headEnd type="none" w="med" len="med"/>
                      <a:tailEnd type="none" w="med" len="med"/>
                    </a:lnB>
                  </a:tcPr>
                </a:tc>
                <a:tc>
                  <a:txBody>
                    <a:bodyPr/>
                    <a:lstStyle/>
                    <a:p>
                      <a:pPr algn="r"/>
                      <a:r>
                        <a:rPr lang="en-US" sz="1600" dirty="0">
                          <a:latin typeface="Palatino Linotype" panose="02040502050505030304" pitchFamily="18" charset="0"/>
                        </a:rPr>
                        <a:t>-</a:t>
                      </a:r>
                    </a:p>
                  </a:txBody>
                  <a:tcPr>
                    <a:lnB w="12700" cap="flat" cmpd="sng" algn="ctr">
                      <a:solidFill>
                        <a:schemeClr val="tx1"/>
                      </a:solidFill>
                      <a:prstDash val="solid"/>
                      <a:round/>
                      <a:headEnd type="none" w="med" len="med"/>
                      <a:tailEnd type="none" w="med" len="med"/>
                    </a:lnB>
                  </a:tcPr>
                </a:tc>
                <a:tc>
                  <a:txBody>
                    <a:bodyPr/>
                    <a:lstStyle/>
                    <a:p>
                      <a:pPr algn="r"/>
                      <a:r>
                        <a:rPr lang="en-US" sz="1600" dirty="0">
                          <a:latin typeface="Palatino Linotype" panose="02040502050505030304" pitchFamily="18" charset="0"/>
                        </a:rPr>
                        <a:t>1,736,110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9074890"/>
                  </a:ext>
                </a:extLst>
              </a:tr>
              <a:tr h="321036">
                <a:tc>
                  <a:txBody>
                    <a:bodyPr/>
                    <a:lstStyle/>
                    <a:p>
                      <a:pPr algn="l"/>
                      <a:r>
                        <a:rPr lang="en-US" sz="1600" b="1" dirty="0">
                          <a:latin typeface="Palatino Linotype" panose="02040502050505030304" pitchFamily="18" charset="0"/>
                        </a:rPr>
                        <a:t>Total</a:t>
                      </a:r>
                    </a:p>
                  </a:txBody>
                  <a:tcPr>
                    <a:lnT w="12700" cap="flat" cmpd="sng" algn="ctr">
                      <a:solidFill>
                        <a:schemeClr val="tx1"/>
                      </a:solidFill>
                      <a:prstDash val="solid"/>
                      <a:round/>
                      <a:headEnd type="none" w="med" len="med"/>
                      <a:tailEnd type="none" w="med" len="med"/>
                    </a:lnT>
                  </a:tcPr>
                </a:tc>
                <a:tc>
                  <a:txBody>
                    <a:bodyPr/>
                    <a:lstStyle/>
                    <a:p>
                      <a:pPr algn="r"/>
                      <a:r>
                        <a:rPr lang="en-US" sz="1600" b="1" dirty="0">
                          <a:latin typeface="Palatino Linotype" panose="02040502050505030304" pitchFamily="18" charset="0"/>
                        </a:rPr>
                        <a:t>$177,716,014</a:t>
                      </a:r>
                    </a:p>
                  </a:txBody>
                  <a:tcPr>
                    <a:lnT w="12700" cap="flat" cmpd="sng" algn="ctr">
                      <a:solidFill>
                        <a:schemeClr val="tx1"/>
                      </a:solidFill>
                      <a:prstDash val="solid"/>
                      <a:round/>
                      <a:headEnd type="none" w="med" len="med"/>
                      <a:tailEnd type="none" w="med" len="med"/>
                    </a:lnT>
                  </a:tcPr>
                </a:tc>
                <a:tc>
                  <a:txBody>
                    <a:bodyPr/>
                    <a:lstStyle/>
                    <a:p>
                      <a:pPr algn="r"/>
                      <a:r>
                        <a:rPr lang="en-US" sz="1600" b="1" dirty="0">
                          <a:latin typeface="Palatino Linotype" panose="02040502050505030304" pitchFamily="18" charset="0"/>
                        </a:rPr>
                        <a:t>$78,358,520</a:t>
                      </a:r>
                    </a:p>
                  </a:txBody>
                  <a:tcPr>
                    <a:lnT w="12700" cap="flat" cmpd="sng" algn="ctr">
                      <a:solidFill>
                        <a:schemeClr val="tx1"/>
                      </a:solidFill>
                      <a:prstDash val="solid"/>
                      <a:round/>
                      <a:headEnd type="none" w="med" len="med"/>
                      <a:tailEnd type="none" w="med" len="med"/>
                    </a:lnT>
                  </a:tcPr>
                </a:tc>
                <a:tc>
                  <a:txBody>
                    <a:bodyPr/>
                    <a:lstStyle/>
                    <a:p>
                      <a:pPr algn="r"/>
                      <a:r>
                        <a:rPr lang="en-US" sz="1600" b="1" dirty="0">
                          <a:latin typeface="Palatino Linotype" panose="02040502050505030304" pitchFamily="18" charset="0"/>
                        </a:rPr>
                        <a:t>$99,721,321</a:t>
                      </a:r>
                    </a:p>
                  </a:txBody>
                  <a:tcPr>
                    <a:lnT w="12700" cap="flat" cmpd="sng" algn="ctr">
                      <a:solidFill>
                        <a:schemeClr val="tx1"/>
                      </a:solidFill>
                      <a:prstDash val="solid"/>
                      <a:round/>
                      <a:headEnd type="none" w="med" len="med"/>
                      <a:tailEnd type="none" w="med" len="med"/>
                    </a:lnT>
                  </a:tcPr>
                </a:tc>
                <a:tc>
                  <a:txBody>
                    <a:bodyPr/>
                    <a:lstStyle/>
                    <a:p>
                      <a:pPr algn="r"/>
                      <a:r>
                        <a:rPr lang="en-US" sz="1600" b="1" dirty="0">
                          <a:latin typeface="Palatino Linotype" panose="02040502050505030304" pitchFamily="18" charset="0"/>
                        </a:rPr>
                        <a:t>$2,646,118</a:t>
                      </a:r>
                    </a:p>
                  </a:txBody>
                  <a:tcPr>
                    <a:lnT w="12700" cap="flat" cmpd="sng" algn="ctr">
                      <a:solidFill>
                        <a:schemeClr val="tx1"/>
                      </a:solidFill>
                      <a:prstDash val="solid"/>
                      <a:round/>
                      <a:headEnd type="none" w="med" len="med"/>
                      <a:tailEnd type="none" w="med" len="med"/>
                    </a:lnT>
                  </a:tcPr>
                </a:tc>
                <a:tc>
                  <a:txBody>
                    <a:bodyPr/>
                    <a:lstStyle/>
                    <a:p>
                      <a:pPr algn="r"/>
                      <a:r>
                        <a:rPr lang="en-US" sz="1600" b="1" dirty="0">
                          <a:latin typeface="Palatino Linotype" panose="02040502050505030304" pitchFamily="18" charset="0"/>
                        </a:rPr>
                        <a:t>$17,235,397</a:t>
                      </a:r>
                    </a:p>
                  </a:txBody>
                  <a:tcPr>
                    <a:lnT w="12700" cap="flat" cmpd="sng" algn="ctr">
                      <a:solidFill>
                        <a:schemeClr val="tx1"/>
                      </a:solidFill>
                      <a:prstDash val="solid"/>
                      <a:round/>
                      <a:headEnd type="none" w="med" len="med"/>
                      <a:tailEnd type="none" w="med" len="med"/>
                    </a:lnT>
                  </a:tcPr>
                </a:tc>
                <a:tc>
                  <a:txBody>
                    <a:bodyPr/>
                    <a:lstStyle/>
                    <a:p>
                      <a:pPr algn="r"/>
                      <a:r>
                        <a:rPr lang="en-US" sz="1600" b="1" dirty="0">
                          <a:latin typeface="Palatino Linotype" panose="02040502050505030304" pitchFamily="18" charset="0"/>
                        </a:rPr>
                        <a:t>$375,677,370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74928280"/>
                  </a:ext>
                </a:extLst>
              </a:tr>
            </a:tbl>
          </a:graphicData>
        </a:graphic>
      </p:graphicFrame>
    </p:spTree>
    <p:extLst>
      <p:ext uri="{BB962C8B-B14F-4D97-AF65-F5344CB8AC3E}">
        <p14:creationId xmlns:p14="http://schemas.microsoft.com/office/powerpoint/2010/main" val="487185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awing of a cartoon character&#10;&#10;Description automatically generated">
            <a:extLst>
              <a:ext uri="{FF2B5EF4-FFF2-40B4-BE49-F238E27FC236}">
                <a16:creationId xmlns:a16="http://schemas.microsoft.com/office/drawing/2014/main" id="{1DE206E2-4983-40AA-A803-F3F99E9987B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854739" y="6295202"/>
            <a:ext cx="1239012" cy="481584"/>
          </a:xfrm>
          <a:prstGeom prst="rect">
            <a:avLst/>
          </a:prstGeom>
        </p:spPr>
      </p:pic>
      <p:sp>
        <p:nvSpPr>
          <p:cNvPr id="5" name="TextBox 4">
            <a:extLst>
              <a:ext uri="{FF2B5EF4-FFF2-40B4-BE49-F238E27FC236}">
                <a16:creationId xmlns:a16="http://schemas.microsoft.com/office/drawing/2014/main" id="{3B3DA115-1426-454E-A86E-2B8AD90493A7}"/>
              </a:ext>
            </a:extLst>
          </p:cNvPr>
          <p:cNvSpPr txBox="1"/>
          <p:nvPr/>
        </p:nvSpPr>
        <p:spPr>
          <a:xfrm>
            <a:off x="2694039" y="3167390"/>
            <a:ext cx="680392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Budget Development Process</a:t>
            </a:r>
          </a:p>
        </p:txBody>
      </p:sp>
      <p:cxnSp>
        <p:nvCxnSpPr>
          <p:cNvPr id="8" name="Straight Connector 7">
            <a:extLst>
              <a:ext uri="{FF2B5EF4-FFF2-40B4-BE49-F238E27FC236}">
                <a16:creationId xmlns:a16="http://schemas.microsoft.com/office/drawing/2014/main" id="{0C8C6CD1-F41E-4554-9D6A-5EEB989B334B}"/>
              </a:ext>
            </a:extLst>
          </p:cNvPr>
          <p:cNvCxnSpPr>
            <a:cxnSpLocks/>
          </p:cNvCxnSpPr>
          <p:nvPr/>
        </p:nvCxnSpPr>
        <p:spPr>
          <a:xfrm>
            <a:off x="3353587" y="3836547"/>
            <a:ext cx="5484827" cy="0"/>
          </a:xfrm>
          <a:prstGeom prst="line">
            <a:avLst/>
          </a:prstGeom>
          <a:ln w="1270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190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awing of a cartoon character&#10;&#10;Description automatically generated">
            <a:extLst>
              <a:ext uri="{FF2B5EF4-FFF2-40B4-BE49-F238E27FC236}">
                <a16:creationId xmlns:a16="http://schemas.microsoft.com/office/drawing/2014/main" id="{3E37842D-2CAF-48C0-8B54-ABF0BD748EE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62869" y="6198108"/>
            <a:ext cx="1239012" cy="481584"/>
          </a:xfrm>
          <a:prstGeom prst="rect">
            <a:avLst/>
          </a:prstGeom>
        </p:spPr>
      </p:pic>
      <p:cxnSp>
        <p:nvCxnSpPr>
          <p:cNvPr id="4" name="Straight Connector 3">
            <a:extLst>
              <a:ext uri="{FF2B5EF4-FFF2-40B4-BE49-F238E27FC236}">
                <a16:creationId xmlns:a16="http://schemas.microsoft.com/office/drawing/2014/main" id="{6F9C8E7D-A66B-45B6-B0CD-EE20C8FB2CC2}"/>
              </a:ext>
            </a:extLst>
          </p:cNvPr>
          <p:cNvCxnSpPr>
            <a:cxnSpLocks/>
          </p:cNvCxnSpPr>
          <p:nvPr/>
        </p:nvCxnSpPr>
        <p:spPr>
          <a:xfrm>
            <a:off x="2301240" y="3827022"/>
            <a:ext cx="7589520" cy="0"/>
          </a:xfrm>
          <a:prstGeom prst="line">
            <a:avLst/>
          </a:prstGeom>
          <a:ln w="1270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1EDA465-59F9-4521-B673-03A502BF8BCF}"/>
              </a:ext>
            </a:extLst>
          </p:cNvPr>
          <p:cNvSpPr txBox="1"/>
          <p:nvPr/>
        </p:nvSpPr>
        <p:spPr>
          <a:xfrm>
            <a:off x="2301240" y="3119349"/>
            <a:ext cx="7589520" cy="646331"/>
          </a:xfrm>
          <a:prstGeom prst="rect">
            <a:avLst/>
          </a:prstGeom>
          <a:noFill/>
        </p:spPr>
        <p:txBody>
          <a:bodyPr wrap="square" rtlCol="0">
            <a:spAutoFit/>
          </a:bodyPr>
          <a:lstStyle/>
          <a:p>
            <a:pPr algn="ctr"/>
            <a:r>
              <a:rPr lang="en-US" sz="3600" b="1" dirty="0">
                <a:latin typeface="Palatino Linotype" panose="02040502050505030304" pitchFamily="18" charset="0"/>
              </a:rPr>
              <a:t>Balanced Budget Approach</a:t>
            </a:r>
          </a:p>
        </p:txBody>
      </p:sp>
    </p:spTree>
    <p:extLst>
      <p:ext uri="{BB962C8B-B14F-4D97-AF65-F5344CB8AC3E}">
        <p14:creationId xmlns:p14="http://schemas.microsoft.com/office/powerpoint/2010/main" val="829480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cartoon character&#10;&#10;Description automatically generated">
            <a:extLst>
              <a:ext uri="{FF2B5EF4-FFF2-40B4-BE49-F238E27FC236}">
                <a16:creationId xmlns:a16="http://schemas.microsoft.com/office/drawing/2014/main" id="{2B5309AC-C28B-4CF8-9356-7A98E90021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62869" y="6198108"/>
            <a:ext cx="1239012" cy="481584"/>
          </a:xfrm>
          <a:prstGeom prst="rect">
            <a:avLst/>
          </a:prstGeom>
        </p:spPr>
      </p:pic>
      <p:sp>
        <p:nvSpPr>
          <p:cNvPr id="3" name="TextBox 2">
            <a:extLst>
              <a:ext uri="{FF2B5EF4-FFF2-40B4-BE49-F238E27FC236}">
                <a16:creationId xmlns:a16="http://schemas.microsoft.com/office/drawing/2014/main" id="{A26F684F-CC55-47DD-AF18-DC53B895164F}"/>
              </a:ext>
            </a:extLst>
          </p:cNvPr>
          <p:cNvSpPr txBox="1"/>
          <p:nvPr/>
        </p:nvSpPr>
        <p:spPr>
          <a:xfrm>
            <a:off x="295274" y="123825"/>
            <a:ext cx="11601449" cy="584775"/>
          </a:xfrm>
          <a:prstGeom prst="rect">
            <a:avLst/>
          </a:prstGeom>
          <a:noFill/>
        </p:spPr>
        <p:txBody>
          <a:bodyPr wrap="square" rtlCol="0">
            <a:spAutoFit/>
          </a:bodyPr>
          <a:lstStyle/>
          <a:p>
            <a:pPr algn="ctr"/>
            <a:r>
              <a:rPr lang="en-US" sz="3200" b="1" dirty="0">
                <a:latin typeface="Palatino Linotype" panose="02040502050505030304" pitchFamily="18" charset="0"/>
              </a:rPr>
              <a:t>Balanced Budget Approach</a:t>
            </a:r>
          </a:p>
        </p:txBody>
      </p:sp>
      <p:cxnSp>
        <p:nvCxnSpPr>
          <p:cNvPr id="4" name="Straight Connector 3">
            <a:extLst>
              <a:ext uri="{FF2B5EF4-FFF2-40B4-BE49-F238E27FC236}">
                <a16:creationId xmlns:a16="http://schemas.microsoft.com/office/drawing/2014/main" id="{D5D90500-8E31-48DA-BD0F-EEE6886BB9D5}"/>
              </a:ext>
            </a:extLst>
          </p:cNvPr>
          <p:cNvCxnSpPr>
            <a:cxnSpLocks/>
          </p:cNvCxnSpPr>
          <p:nvPr/>
        </p:nvCxnSpPr>
        <p:spPr>
          <a:xfrm>
            <a:off x="295275" y="779022"/>
            <a:ext cx="11601450" cy="0"/>
          </a:xfrm>
          <a:prstGeom prst="line">
            <a:avLst/>
          </a:prstGeom>
          <a:ln w="1270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0E91088-0AEE-42E3-B956-1E1CBD4BD72F}"/>
              </a:ext>
            </a:extLst>
          </p:cNvPr>
          <p:cNvSpPr txBox="1"/>
          <p:nvPr/>
        </p:nvSpPr>
        <p:spPr>
          <a:xfrm>
            <a:off x="219075" y="1017485"/>
            <a:ext cx="11468100" cy="4154984"/>
          </a:xfrm>
          <a:prstGeom prst="rect">
            <a:avLst/>
          </a:prstGeom>
          <a:noFill/>
        </p:spPr>
        <p:txBody>
          <a:bodyPr wrap="square" rtlCol="0">
            <a:spAutoFit/>
          </a:bodyPr>
          <a:lstStyle/>
          <a:p>
            <a:endParaRPr lang="en-US" sz="2400" dirty="0">
              <a:latin typeface="Palatino Linotype" panose="02040502050505030304" pitchFamily="18" charset="0"/>
            </a:endParaRPr>
          </a:p>
          <a:p>
            <a:pPr marL="285750" indent="-285750">
              <a:buFont typeface="Arial" panose="020B0604020202020204" pitchFamily="34" charset="0"/>
              <a:buChar char="•"/>
            </a:pPr>
            <a:endParaRPr lang="en-US" sz="2400" dirty="0">
              <a:latin typeface="Palatino Linotype" panose="02040502050505030304" pitchFamily="18" charset="0"/>
            </a:endParaRPr>
          </a:p>
          <a:p>
            <a:pPr marL="285750" indent="-285750">
              <a:buFont typeface="Arial" panose="020B0604020202020204" pitchFamily="34" charset="0"/>
              <a:buChar char="•"/>
            </a:pPr>
            <a:endParaRPr lang="en-US" sz="2400" dirty="0">
              <a:latin typeface="Palatino Linotype" panose="02040502050505030304" pitchFamily="18" charset="0"/>
            </a:endParaRPr>
          </a:p>
          <a:p>
            <a:pPr marL="285750" indent="-285750">
              <a:buFont typeface="Arial" panose="020B0604020202020204" pitchFamily="34" charset="0"/>
              <a:buChar char="•"/>
            </a:pPr>
            <a:r>
              <a:rPr lang="en-US" sz="2400" dirty="0">
                <a:latin typeface="Palatino Linotype" panose="02040502050505030304" pitchFamily="18" charset="0"/>
              </a:rPr>
              <a:t>The FY22 budget includes budget reduction targets of $5.8M.</a:t>
            </a:r>
          </a:p>
          <a:p>
            <a:pPr marL="742950" lvl="1" indent="-285750">
              <a:buFont typeface="Arial" panose="020B0604020202020204" pitchFamily="34" charset="0"/>
              <a:buChar char="•"/>
            </a:pPr>
            <a:r>
              <a:rPr lang="en-US" sz="2400" dirty="0">
                <a:latin typeface="Palatino Linotype" panose="02040502050505030304" pitchFamily="18" charset="0"/>
              </a:rPr>
              <a:t>$3.1M – Academic Affairs primary &amp; support units</a:t>
            </a:r>
          </a:p>
          <a:p>
            <a:pPr marL="742950" lvl="1" indent="-285750">
              <a:buFont typeface="Arial" panose="020B0604020202020204" pitchFamily="34" charset="0"/>
              <a:buChar char="•"/>
            </a:pPr>
            <a:r>
              <a:rPr lang="en-US" sz="2400" dirty="0">
                <a:latin typeface="Palatino Linotype" panose="02040502050505030304" pitchFamily="18" charset="0"/>
              </a:rPr>
              <a:t>$2.7M – Administrative support units</a:t>
            </a:r>
          </a:p>
          <a:p>
            <a:pPr marL="285750" indent="-285750">
              <a:buFont typeface="Arial" panose="020B0604020202020204" pitchFamily="34" charset="0"/>
              <a:buChar char="•"/>
            </a:pPr>
            <a:endParaRPr lang="en-US" sz="2400" dirty="0">
              <a:latin typeface="Palatino Linotype" panose="02040502050505030304" pitchFamily="18" charset="0"/>
            </a:endParaRPr>
          </a:p>
          <a:p>
            <a:pPr marL="285750" indent="-285750">
              <a:buFont typeface="Arial" panose="020B0604020202020204" pitchFamily="34" charset="0"/>
              <a:buChar char="•"/>
            </a:pPr>
            <a:endParaRPr lang="en-US" sz="2400" dirty="0">
              <a:latin typeface="Palatino Linotype" panose="02040502050505030304" pitchFamily="18" charset="0"/>
            </a:endParaRPr>
          </a:p>
          <a:p>
            <a:pPr marL="285750" indent="-285750">
              <a:buFont typeface="Arial" panose="020B0604020202020204" pitchFamily="34" charset="0"/>
              <a:buChar char="•"/>
            </a:pPr>
            <a:r>
              <a:rPr lang="en-US" sz="2400" dirty="0">
                <a:latin typeface="Palatino Linotype" panose="02040502050505030304" pitchFamily="18" charset="0"/>
              </a:rPr>
              <a:t>The new budget reduction targets are to be managed at the Divisional level by the respective Deans and Vice Presidents with no Central reduction targets included for FY22.</a:t>
            </a:r>
          </a:p>
        </p:txBody>
      </p:sp>
    </p:spTree>
    <p:extLst>
      <p:ext uri="{BB962C8B-B14F-4D97-AF65-F5344CB8AC3E}">
        <p14:creationId xmlns:p14="http://schemas.microsoft.com/office/powerpoint/2010/main" val="936030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A drawing of a cartoon character&#10;&#10;Description automatically generated">
            <a:extLst>
              <a:ext uri="{FF2B5EF4-FFF2-40B4-BE49-F238E27FC236}">
                <a16:creationId xmlns:a16="http://schemas.microsoft.com/office/drawing/2014/main" id="{2B5309AC-C28B-4CF8-9356-7A98E90021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62869" y="6198108"/>
            <a:ext cx="1239012" cy="481584"/>
          </a:xfrm>
          <a:prstGeom prst="rect">
            <a:avLst/>
          </a:prstGeom>
        </p:spPr>
      </p:pic>
      <p:sp>
        <p:nvSpPr>
          <p:cNvPr id="3" name="TextBox 2">
            <a:extLst>
              <a:ext uri="{FF2B5EF4-FFF2-40B4-BE49-F238E27FC236}">
                <a16:creationId xmlns:a16="http://schemas.microsoft.com/office/drawing/2014/main" id="{A26F684F-CC55-47DD-AF18-DC53B895164F}"/>
              </a:ext>
            </a:extLst>
          </p:cNvPr>
          <p:cNvSpPr txBox="1"/>
          <p:nvPr/>
        </p:nvSpPr>
        <p:spPr>
          <a:xfrm>
            <a:off x="219075" y="123825"/>
            <a:ext cx="11468100" cy="584775"/>
          </a:xfrm>
          <a:prstGeom prst="rect">
            <a:avLst/>
          </a:prstGeom>
          <a:noFill/>
        </p:spPr>
        <p:txBody>
          <a:bodyPr wrap="square" rtlCol="0">
            <a:spAutoFit/>
          </a:bodyPr>
          <a:lstStyle/>
          <a:p>
            <a:pPr algn="ctr"/>
            <a:r>
              <a:rPr lang="en-US" sz="3200" b="1" dirty="0">
                <a:latin typeface="Palatino Linotype" panose="02040502050505030304" pitchFamily="18" charset="0"/>
              </a:rPr>
              <a:t>Balanced Budget Approach</a:t>
            </a:r>
          </a:p>
        </p:txBody>
      </p:sp>
      <p:cxnSp>
        <p:nvCxnSpPr>
          <p:cNvPr id="4" name="Straight Connector 3">
            <a:extLst>
              <a:ext uri="{FF2B5EF4-FFF2-40B4-BE49-F238E27FC236}">
                <a16:creationId xmlns:a16="http://schemas.microsoft.com/office/drawing/2014/main" id="{D5D90500-8E31-48DA-BD0F-EEE6886BB9D5}"/>
              </a:ext>
            </a:extLst>
          </p:cNvPr>
          <p:cNvCxnSpPr>
            <a:cxnSpLocks/>
          </p:cNvCxnSpPr>
          <p:nvPr/>
        </p:nvCxnSpPr>
        <p:spPr>
          <a:xfrm>
            <a:off x="219075" y="779022"/>
            <a:ext cx="11601450" cy="0"/>
          </a:xfrm>
          <a:prstGeom prst="line">
            <a:avLst/>
          </a:prstGeom>
          <a:ln w="1270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FB4956F-D4A7-4E87-A986-48DB927100D8}"/>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656271" y="2182484"/>
            <a:ext cx="7944929" cy="2708694"/>
          </a:xfrm>
          <a:prstGeom prst="rect">
            <a:avLst/>
          </a:prstGeom>
          <a:noFill/>
          <a:ln>
            <a:noFill/>
          </a:ln>
        </p:spPr>
      </p:pic>
    </p:spTree>
    <p:extLst>
      <p:ext uri="{BB962C8B-B14F-4D97-AF65-F5344CB8AC3E}">
        <p14:creationId xmlns:p14="http://schemas.microsoft.com/office/powerpoint/2010/main" val="40400704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awing of a cartoon character&#10;&#10;Description automatically generated">
            <a:extLst>
              <a:ext uri="{FF2B5EF4-FFF2-40B4-BE49-F238E27FC236}">
                <a16:creationId xmlns:a16="http://schemas.microsoft.com/office/drawing/2014/main" id="{3E37842D-2CAF-48C0-8B54-ABF0BD748EE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62869" y="6198108"/>
            <a:ext cx="1239012" cy="481584"/>
          </a:xfrm>
          <a:prstGeom prst="rect">
            <a:avLst/>
          </a:prstGeom>
        </p:spPr>
      </p:pic>
      <p:cxnSp>
        <p:nvCxnSpPr>
          <p:cNvPr id="4" name="Straight Connector 3">
            <a:extLst>
              <a:ext uri="{FF2B5EF4-FFF2-40B4-BE49-F238E27FC236}">
                <a16:creationId xmlns:a16="http://schemas.microsoft.com/office/drawing/2014/main" id="{6F9C8E7D-A66B-45B6-B0CD-EE20C8FB2CC2}"/>
              </a:ext>
            </a:extLst>
          </p:cNvPr>
          <p:cNvCxnSpPr>
            <a:cxnSpLocks/>
          </p:cNvCxnSpPr>
          <p:nvPr/>
        </p:nvCxnSpPr>
        <p:spPr>
          <a:xfrm>
            <a:off x="3353586" y="3827022"/>
            <a:ext cx="5484827" cy="0"/>
          </a:xfrm>
          <a:prstGeom prst="line">
            <a:avLst/>
          </a:prstGeom>
          <a:ln w="1270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1EDA465-59F9-4521-B673-03A502BF8BCF}"/>
              </a:ext>
            </a:extLst>
          </p:cNvPr>
          <p:cNvSpPr txBox="1"/>
          <p:nvPr/>
        </p:nvSpPr>
        <p:spPr>
          <a:xfrm>
            <a:off x="325804" y="3119349"/>
            <a:ext cx="11687555" cy="646331"/>
          </a:xfrm>
          <a:prstGeom prst="rect">
            <a:avLst/>
          </a:prstGeom>
          <a:noFill/>
        </p:spPr>
        <p:txBody>
          <a:bodyPr wrap="square" rtlCol="0">
            <a:spAutoFit/>
          </a:bodyPr>
          <a:lstStyle/>
          <a:p>
            <a:pPr algn="ctr"/>
            <a:r>
              <a:rPr lang="en-US" sz="3600" b="1" dirty="0">
                <a:latin typeface="Palatino Linotype" panose="02040502050505030304" pitchFamily="18" charset="0"/>
              </a:rPr>
              <a:t>Capital Budget</a:t>
            </a:r>
          </a:p>
        </p:txBody>
      </p:sp>
    </p:spTree>
    <p:extLst>
      <p:ext uri="{BB962C8B-B14F-4D97-AF65-F5344CB8AC3E}">
        <p14:creationId xmlns:p14="http://schemas.microsoft.com/office/powerpoint/2010/main" val="589549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cartoon character&#10;&#10;Description automatically generated">
            <a:extLst>
              <a:ext uri="{FF2B5EF4-FFF2-40B4-BE49-F238E27FC236}">
                <a16:creationId xmlns:a16="http://schemas.microsoft.com/office/drawing/2014/main" id="{2B5309AC-C28B-4CF8-9356-7A98E90021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62869" y="6198108"/>
            <a:ext cx="1239012" cy="481584"/>
          </a:xfrm>
          <a:prstGeom prst="rect">
            <a:avLst/>
          </a:prstGeom>
        </p:spPr>
      </p:pic>
      <p:sp>
        <p:nvSpPr>
          <p:cNvPr id="3" name="TextBox 2">
            <a:extLst>
              <a:ext uri="{FF2B5EF4-FFF2-40B4-BE49-F238E27FC236}">
                <a16:creationId xmlns:a16="http://schemas.microsoft.com/office/drawing/2014/main" id="{A26F684F-CC55-47DD-AF18-DC53B895164F}"/>
              </a:ext>
            </a:extLst>
          </p:cNvPr>
          <p:cNvSpPr txBox="1"/>
          <p:nvPr/>
        </p:nvSpPr>
        <p:spPr>
          <a:xfrm>
            <a:off x="295274" y="123825"/>
            <a:ext cx="11601449" cy="584775"/>
          </a:xfrm>
          <a:prstGeom prst="rect">
            <a:avLst/>
          </a:prstGeom>
          <a:noFill/>
        </p:spPr>
        <p:txBody>
          <a:bodyPr wrap="square" rtlCol="0">
            <a:spAutoFit/>
          </a:bodyPr>
          <a:lstStyle/>
          <a:p>
            <a:pPr algn="ctr"/>
            <a:r>
              <a:rPr lang="en-US" sz="3200" b="1" dirty="0">
                <a:latin typeface="Palatino Linotype" panose="02040502050505030304" pitchFamily="18" charset="0"/>
              </a:rPr>
              <a:t>Capital Budget</a:t>
            </a:r>
          </a:p>
        </p:txBody>
      </p:sp>
      <p:cxnSp>
        <p:nvCxnSpPr>
          <p:cNvPr id="4" name="Straight Connector 3">
            <a:extLst>
              <a:ext uri="{FF2B5EF4-FFF2-40B4-BE49-F238E27FC236}">
                <a16:creationId xmlns:a16="http://schemas.microsoft.com/office/drawing/2014/main" id="{D5D90500-8E31-48DA-BD0F-EEE6886BB9D5}"/>
              </a:ext>
            </a:extLst>
          </p:cNvPr>
          <p:cNvCxnSpPr>
            <a:cxnSpLocks/>
          </p:cNvCxnSpPr>
          <p:nvPr/>
        </p:nvCxnSpPr>
        <p:spPr>
          <a:xfrm>
            <a:off x="295275" y="779022"/>
            <a:ext cx="11601450" cy="0"/>
          </a:xfrm>
          <a:prstGeom prst="line">
            <a:avLst/>
          </a:prstGeom>
          <a:ln w="1270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EC5E145-8BFF-4A63-B502-0266AC5B1EAA}"/>
              </a:ext>
            </a:extLst>
          </p:cNvPr>
          <p:cNvSpPr txBox="1"/>
          <p:nvPr/>
        </p:nvSpPr>
        <p:spPr>
          <a:xfrm>
            <a:off x="210431" y="1039465"/>
            <a:ext cx="7733420" cy="4678204"/>
          </a:xfrm>
          <a:prstGeom prst="rect">
            <a:avLst/>
          </a:prstGeom>
          <a:noFill/>
        </p:spPr>
        <p:txBody>
          <a:bodyPr wrap="square" rtlCol="0">
            <a:spAutoFit/>
          </a:bodyPr>
          <a:lstStyle/>
          <a:p>
            <a:r>
              <a:rPr lang="en-US" sz="2400" b="1" dirty="0">
                <a:latin typeface="Palatino Linotype" panose="02040502050505030304" pitchFamily="18" charset="0"/>
              </a:rPr>
              <a:t>Total Capital Budget: $65,500,000</a:t>
            </a:r>
          </a:p>
          <a:p>
            <a:pPr marL="285750" indent="-285750">
              <a:buFont typeface="Arial" panose="020B0604020202020204" pitchFamily="34" charset="0"/>
              <a:buChar char="•"/>
            </a:pPr>
            <a:endParaRPr lang="en-US" dirty="0">
              <a:latin typeface="Palatino Linotype" panose="02040502050505030304" pitchFamily="18" charset="0"/>
            </a:endParaRPr>
          </a:p>
          <a:p>
            <a:pPr marL="742950" lvl="1" indent="-285750">
              <a:buFont typeface="Arial" panose="020B0604020202020204" pitchFamily="34" charset="0"/>
              <a:buChar char="•"/>
            </a:pPr>
            <a:r>
              <a:rPr lang="en-US" sz="2000" b="1" dirty="0">
                <a:latin typeface="Palatino Linotype" panose="02040502050505030304" pitchFamily="18" charset="0"/>
              </a:rPr>
              <a:t>2020-22 Authorized Projects (HB 352)</a:t>
            </a:r>
          </a:p>
          <a:p>
            <a:pPr marL="1200150" lvl="2" indent="-285750">
              <a:buFont typeface="Arial" panose="020B0604020202020204" pitchFamily="34" charset="0"/>
              <a:buChar char="•"/>
            </a:pPr>
            <a:r>
              <a:rPr lang="en-US" b="1" dirty="0">
                <a:latin typeface="Palatino Linotype" panose="02040502050505030304" pitchFamily="18" charset="0"/>
              </a:rPr>
              <a:t>Demolish Tate Page Hall/Improve Site </a:t>
            </a:r>
            <a:r>
              <a:rPr lang="en-US" dirty="0">
                <a:latin typeface="Palatino Linotype" panose="02040502050505030304" pitchFamily="18" charset="0"/>
              </a:rPr>
              <a:t>- $6,000,000 est.</a:t>
            </a:r>
          </a:p>
          <a:p>
            <a:pPr marL="1657350" lvl="3" indent="-285750">
              <a:buFont typeface="Arial" panose="020B0604020202020204" pitchFamily="34" charset="0"/>
              <a:buChar char="•"/>
            </a:pPr>
            <a:r>
              <a:rPr lang="en-US" dirty="0">
                <a:latin typeface="Palatino Linotype" panose="02040502050505030304" pitchFamily="18" charset="0"/>
              </a:rPr>
              <a:t>In progress</a:t>
            </a:r>
          </a:p>
          <a:p>
            <a:pPr marL="1200150" lvl="2" indent="-285750">
              <a:buFont typeface="Arial" panose="020B0604020202020204" pitchFamily="34" charset="0"/>
              <a:buChar char="•"/>
            </a:pPr>
            <a:r>
              <a:rPr lang="en-US" b="1" dirty="0">
                <a:latin typeface="Palatino Linotype" panose="02040502050505030304" pitchFamily="18" charset="0"/>
              </a:rPr>
              <a:t>Demolish Garrett Conference Center </a:t>
            </a:r>
            <a:r>
              <a:rPr lang="en-US" dirty="0">
                <a:latin typeface="Palatino Linotype" panose="02040502050505030304" pitchFamily="18" charset="0"/>
              </a:rPr>
              <a:t>- $7,000,000 est.</a:t>
            </a:r>
          </a:p>
          <a:p>
            <a:pPr marL="1657350" lvl="3" indent="-285750">
              <a:buFont typeface="Arial" panose="020B0604020202020204" pitchFamily="34" charset="0"/>
              <a:buChar char="•"/>
            </a:pPr>
            <a:r>
              <a:rPr lang="en-US" dirty="0">
                <a:latin typeface="Palatino Linotype" panose="02040502050505030304" pitchFamily="18" charset="0"/>
              </a:rPr>
              <a:t>In progress</a:t>
            </a:r>
          </a:p>
          <a:p>
            <a:pPr marL="1657350" lvl="3" indent="-285750">
              <a:buFont typeface="Arial" panose="020B0604020202020204" pitchFamily="34" charset="0"/>
              <a:buChar char="•"/>
            </a:pPr>
            <a:endParaRPr lang="en-US" dirty="0">
              <a:latin typeface="Palatino Linotype" panose="02040502050505030304" pitchFamily="18" charset="0"/>
            </a:endParaRPr>
          </a:p>
          <a:p>
            <a:pPr marL="742950" lvl="1" indent="-285750">
              <a:buFont typeface="Arial" panose="020B0604020202020204" pitchFamily="34" charset="0"/>
              <a:buChar char="•"/>
            </a:pPr>
            <a:r>
              <a:rPr lang="en-US" sz="2000" b="1" dirty="0">
                <a:latin typeface="Palatino Linotype" panose="02040502050505030304" pitchFamily="18" charset="0"/>
              </a:rPr>
              <a:t>2018-20 Authorized Projects (HB 200)</a:t>
            </a:r>
          </a:p>
          <a:p>
            <a:pPr marL="1200150" lvl="2" indent="-285750">
              <a:buFont typeface="Arial" panose="020B0604020202020204" pitchFamily="34" charset="0"/>
              <a:buChar char="•"/>
            </a:pPr>
            <a:r>
              <a:rPr lang="en-US" b="1" dirty="0">
                <a:latin typeface="Palatino Linotype" panose="02040502050505030304" pitchFamily="18" charset="0"/>
              </a:rPr>
              <a:t>Renovate Helm/Cravens Library (WKU Commons) </a:t>
            </a:r>
            <a:r>
              <a:rPr lang="en-US" dirty="0">
                <a:latin typeface="Palatino Linotype" panose="02040502050505030304" pitchFamily="18" charset="0"/>
              </a:rPr>
              <a:t>- $38,500,000 est.</a:t>
            </a:r>
          </a:p>
          <a:p>
            <a:pPr marL="1657350" lvl="3" indent="-285750">
              <a:buFont typeface="Arial" panose="020B0604020202020204" pitchFamily="34" charset="0"/>
              <a:buChar char="•"/>
            </a:pPr>
            <a:r>
              <a:rPr lang="en-US" dirty="0">
                <a:latin typeface="Palatino Linotype" panose="02040502050505030304" pitchFamily="18" charset="0"/>
              </a:rPr>
              <a:t>Renovation/Construction in progress</a:t>
            </a:r>
          </a:p>
          <a:p>
            <a:pPr marL="1200150" lvl="2" indent="-285750">
              <a:buFont typeface="Arial" panose="020B0604020202020204" pitchFamily="34" charset="0"/>
              <a:buChar char="•"/>
            </a:pPr>
            <a:r>
              <a:rPr lang="en-US" b="1" dirty="0">
                <a:latin typeface="Palatino Linotype" panose="02040502050505030304" pitchFamily="18" charset="0"/>
              </a:rPr>
              <a:t>Capital Renewal Pool </a:t>
            </a:r>
            <a:r>
              <a:rPr lang="en-US" dirty="0">
                <a:latin typeface="Palatino Linotype" panose="02040502050505030304" pitchFamily="18" charset="0"/>
              </a:rPr>
              <a:t>- $10,000,000</a:t>
            </a:r>
          </a:p>
          <a:p>
            <a:pPr marL="1657350" lvl="3" indent="-285750">
              <a:buFont typeface="Arial" panose="020B0604020202020204" pitchFamily="34" charset="0"/>
              <a:buChar char="•"/>
            </a:pPr>
            <a:r>
              <a:rPr lang="en-US" dirty="0">
                <a:latin typeface="Palatino Linotype" panose="02040502050505030304" pitchFamily="18" charset="0"/>
              </a:rPr>
              <a:t>As needed</a:t>
            </a:r>
          </a:p>
          <a:p>
            <a:pPr marL="1200150" lvl="2" indent="-285750">
              <a:buFont typeface="Arial" panose="020B0604020202020204" pitchFamily="34" charset="0"/>
              <a:buChar char="•"/>
            </a:pPr>
            <a:r>
              <a:rPr lang="en-US" b="1" dirty="0">
                <a:latin typeface="Palatino Linotype" panose="02040502050505030304" pitchFamily="18" charset="0"/>
              </a:rPr>
              <a:t>Upgrade Underground Infrastructure </a:t>
            </a:r>
            <a:r>
              <a:rPr lang="en-US" dirty="0">
                <a:latin typeface="Palatino Linotype" panose="02040502050505030304" pitchFamily="18" charset="0"/>
              </a:rPr>
              <a:t>- $1,000,000</a:t>
            </a:r>
          </a:p>
          <a:p>
            <a:pPr marL="1657350" lvl="3" indent="-285750">
              <a:buFont typeface="Arial" panose="020B0604020202020204" pitchFamily="34" charset="0"/>
              <a:buChar char="•"/>
            </a:pPr>
            <a:r>
              <a:rPr lang="en-US" dirty="0">
                <a:latin typeface="Palatino Linotype" panose="02040502050505030304" pitchFamily="18" charset="0"/>
              </a:rPr>
              <a:t>Planning Stages underway</a:t>
            </a:r>
          </a:p>
        </p:txBody>
      </p:sp>
      <p:pic>
        <p:nvPicPr>
          <p:cNvPr id="7" name="Picture 6" descr="A close up of a brick building&#10;&#10;Description automatically generated">
            <a:extLst>
              <a:ext uri="{FF2B5EF4-FFF2-40B4-BE49-F238E27FC236}">
                <a16:creationId xmlns:a16="http://schemas.microsoft.com/office/drawing/2014/main" id="{319212B7-5227-4F28-AC15-9355716E23D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79776" y="1345388"/>
            <a:ext cx="3050931" cy="4576396"/>
          </a:xfrm>
          <a:prstGeom prst="rect">
            <a:avLst/>
          </a:prstGeom>
          <a:ln>
            <a:solidFill>
              <a:schemeClr val="tx1"/>
            </a:solidFill>
          </a:ln>
        </p:spPr>
      </p:pic>
    </p:spTree>
    <p:extLst>
      <p:ext uri="{BB962C8B-B14F-4D97-AF65-F5344CB8AC3E}">
        <p14:creationId xmlns:p14="http://schemas.microsoft.com/office/powerpoint/2010/main" val="2698572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awing of a cartoon character&#10;&#10;Description automatically generated">
            <a:extLst>
              <a:ext uri="{FF2B5EF4-FFF2-40B4-BE49-F238E27FC236}">
                <a16:creationId xmlns:a16="http://schemas.microsoft.com/office/drawing/2014/main" id="{3E37842D-2CAF-48C0-8B54-ABF0BD748EE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62869" y="6198108"/>
            <a:ext cx="1239012" cy="481584"/>
          </a:xfrm>
          <a:prstGeom prst="rect">
            <a:avLst/>
          </a:prstGeom>
        </p:spPr>
      </p:pic>
      <p:cxnSp>
        <p:nvCxnSpPr>
          <p:cNvPr id="4" name="Straight Connector 3">
            <a:extLst>
              <a:ext uri="{FF2B5EF4-FFF2-40B4-BE49-F238E27FC236}">
                <a16:creationId xmlns:a16="http://schemas.microsoft.com/office/drawing/2014/main" id="{6F9C8E7D-A66B-45B6-B0CD-EE20C8FB2CC2}"/>
              </a:ext>
            </a:extLst>
          </p:cNvPr>
          <p:cNvCxnSpPr>
            <a:cxnSpLocks/>
          </p:cNvCxnSpPr>
          <p:nvPr/>
        </p:nvCxnSpPr>
        <p:spPr>
          <a:xfrm>
            <a:off x="2302525" y="3827022"/>
            <a:ext cx="7645706" cy="0"/>
          </a:xfrm>
          <a:prstGeom prst="line">
            <a:avLst/>
          </a:prstGeom>
          <a:ln w="1270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1EDA465-59F9-4521-B673-03A502BF8BCF}"/>
              </a:ext>
            </a:extLst>
          </p:cNvPr>
          <p:cNvSpPr txBox="1"/>
          <p:nvPr/>
        </p:nvSpPr>
        <p:spPr>
          <a:xfrm>
            <a:off x="325804" y="3119349"/>
            <a:ext cx="11687555" cy="646331"/>
          </a:xfrm>
          <a:prstGeom prst="rect">
            <a:avLst/>
          </a:prstGeom>
          <a:noFill/>
        </p:spPr>
        <p:txBody>
          <a:bodyPr wrap="square" rtlCol="0">
            <a:spAutoFit/>
          </a:bodyPr>
          <a:lstStyle/>
          <a:p>
            <a:pPr algn="ctr"/>
            <a:r>
              <a:rPr lang="en-US" sz="3600" b="1" dirty="0">
                <a:latin typeface="Palatino Linotype" panose="02040502050505030304" pitchFamily="18" charset="0"/>
              </a:rPr>
              <a:t>Next Steps Going Forward</a:t>
            </a:r>
          </a:p>
        </p:txBody>
      </p:sp>
    </p:spTree>
    <p:extLst>
      <p:ext uri="{BB962C8B-B14F-4D97-AF65-F5344CB8AC3E}">
        <p14:creationId xmlns:p14="http://schemas.microsoft.com/office/powerpoint/2010/main" val="3044477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cartoon character&#10;&#10;Description automatically generated">
            <a:extLst>
              <a:ext uri="{FF2B5EF4-FFF2-40B4-BE49-F238E27FC236}">
                <a16:creationId xmlns:a16="http://schemas.microsoft.com/office/drawing/2014/main" id="{2B5309AC-C28B-4CF8-9356-7A98E90021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62869" y="6198108"/>
            <a:ext cx="1239012" cy="481584"/>
          </a:xfrm>
          <a:prstGeom prst="rect">
            <a:avLst/>
          </a:prstGeom>
        </p:spPr>
      </p:pic>
      <p:sp>
        <p:nvSpPr>
          <p:cNvPr id="3" name="TextBox 2">
            <a:extLst>
              <a:ext uri="{FF2B5EF4-FFF2-40B4-BE49-F238E27FC236}">
                <a16:creationId xmlns:a16="http://schemas.microsoft.com/office/drawing/2014/main" id="{A26F684F-CC55-47DD-AF18-DC53B895164F}"/>
              </a:ext>
            </a:extLst>
          </p:cNvPr>
          <p:cNvSpPr txBox="1"/>
          <p:nvPr/>
        </p:nvSpPr>
        <p:spPr>
          <a:xfrm>
            <a:off x="295274" y="123825"/>
            <a:ext cx="11601449" cy="584775"/>
          </a:xfrm>
          <a:prstGeom prst="rect">
            <a:avLst/>
          </a:prstGeom>
          <a:noFill/>
        </p:spPr>
        <p:txBody>
          <a:bodyPr wrap="square" rtlCol="0">
            <a:spAutoFit/>
          </a:bodyPr>
          <a:lstStyle/>
          <a:p>
            <a:pPr algn="ctr"/>
            <a:r>
              <a:rPr lang="en-US" sz="3200" b="1" dirty="0">
                <a:latin typeface="Palatino Linotype" panose="02040502050505030304" pitchFamily="18" charset="0"/>
              </a:rPr>
              <a:t>Looking Forward to FY 23 and Beyond</a:t>
            </a:r>
          </a:p>
        </p:txBody>
      </p:sp>
      <p:cxnSp>
        <p:nvCxnSpPr>
          <p:cNvPr id="4" name="Straight Connector 3">
            <a:extLst>
              <a:ext uri="{FF2B5EF4-FFF2-40B4-BE49-F238E27FC236}">
                <a16:creationId xmlns:a16="http://schemas.microsoft.com/office/drawing/2014/main" id="{D5D90500-8E31-48DA-BD0F-EEE6886BB9D5}"/>
              </a:ext>
            </a:extLst>
          </p:cNvPr>
          <p:cNvCxnSpPr>
            <a:cxnSpLocks/>
          </p:cNvCxnSpPr>
          <p:nvPr/>
        </p:nvCxnSpPr>
        <p:spPr>
          <a:xfrm>
            <a:off x="295275" y="779022"/>
            <a:ext cx="11601450" cy="0"/>
          </a:xfrm>
          <a:prstGeom prst="line">
            <a:avLst/>
          </a:prstGeom>
          <a:ln w="1270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3E2EF28-08FD-4146-B209-04821CD0E897}"/>
              </a:ext>
            </a:extLst>
          </p:cNvPr>
          <p:cNvSpPr txBox="1"/>
          <p:nvPr/>
        </p:nvSpPr>
        <p:spPr>
          <a:xfrm>
            <a:off x="518160" y="1168400"/>
            <a:ext cx="10027920" cy="4708981"/>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Palatino Linotype" panose="02040502050505030304" pitchFamily="18" charset="0"/>
              </a:rPr>
              <a:t>Implementation of RAMP</a:t>
            </a:r>
          </a:p>
          <a:p>
            <a:pPr marL="800100" lvl="1" indent="-342900">
              <a:buFont typeface="Arial" panose="020B0604020202020204" pitchFamily="34" charset="0"/>
              <a:buChar char="•"/>
            </a:pPr>
            <a:r>
              <a:rPr lang="en-US" sz="2000" dirty="0">
                <a:latin typeface="Palatino Linotype" panose="02040502050505030304" pitchFamily="18" charset="0"/>
              </a:rPr>
              <a:t>Revenue targets will be established for primary academic units during mid-to-late summer annually in partnership between Enrollment &amp; Student Experience, Academic Affairs and Strategy, Operations and Finance.</a:t>
            </a:r>
          </a:p>
          <a:p>
            <a:pPr marL="800100" lvl="1" indent="-342900">
              <a:buFont typeface="Arial" panose="020B0604020202020204" pitchFamily="34" charset="0"/>
              <a:buChar char="•"/>
            </a:pPr>
            <a:r>
              <a:rPr lang="en-US" sz="2000" dirty="0">
                <a:latin typeface="Palatino Linotype" panose="02040502050505030304" pitchFamily="18" charset="0"/>
              </a:rPr>
              <a:t>The budget development will become a year-round process.</a:t>
            </a:r>
          </a:p>
          <a:p>
            <a:endParaRPr lang="en-US" sz="2000" dirty="0">
              <a:latin typeface="Palatino Linotype" panose="02040502050505030304" pitchFamily="18" charset="0"/>
            </a:endParaRPr>
          </a:p>
          <a:p>
            <a:pPr marL="342900" indent="-342900">
              <a:buFont typeface="Arial" panose="020B0604020202020204" pitchFamily="34" charset="0"/>
              <a:buChar char="•"/>
            </a:pPr>
            <a:r>
              <a:rPr lang="en-US" sz="2000" dirty="0">
                <a:latin typeface="Palatino Linotype" panose="02040502050505030304" pitchFamily="18" charset="0"/>
              </a:rPr>
              <a:t>Long-term financial plan</a:t>
            </a:r>
          </a:p>
          <a:p>
            <a:pPr marL="800100" lvl="1" indent="-342900">
              <a:buFont typeface="Arial" panose="020B0604020202020204" pitchFamily="34" charset="0"/>
              <a:buChar char="•"/>
            </a:pPr>
            <a:r>
              <a:rPr lang="en-US" sz="2000" dirty="0">
                <a:latin typeface="Palatino Linotype" panose="02040502050505030304" pitchFamily="18" charset="0"/>
              </a:rPr>
              <a:t>Axiom will allow for long-term forecasting and development of 3, 5, and 10-year financial plans.</a:t>
            </a:r>
          </a:p>
          <a:p>
            <a:pPr marL="800100" lvl="1" indent="-342900">
              <a:buFont typeface="Arial" panose="020B0604020202020204" pitchFamily="34" charset="0"/>
              <a:buChar char="•"/>
            </a:pPr>
            <a:r>
              <a:rPr lang="en-US" sz="2000" dirty="0">
                <a:latin typeface="Palatino Linotype" panose="02040502050505030304" pitchFamily="18" charset="0"/>
              </a:rPr>
              <a:t>Making progress.</a:t>
            </a:r>
          </a:p>
          <a:p>
            <a:pPr marL="342900" indent="-342900">
              <a:buFont typeface="Arial" panose="020B0604020202020204" pitchFamily="34" charset="0"/>
              <a:buChar char="•"/>
            </a:pPr>
            <a:endParaRPr lang="en-US" sz="2000" dirty="0">
              <a:latin typeface="Palatino Linotype" panose="02040502050505030304" pitchFamily="18" charset="0"/>
            </a:endParaRPr>
          </a:p>
          <a:p>
            <a:pPr marL="342900" indent="-342900">
              <a:buFont typeface="Arial" panose="020B0604020202020204" pitchFamily="34" charset="0"/>
              <a:buChar char="•"/>
            </a:pPr>
            <a:r>
              <a:rPr lang="en-US" sz="2000" dirty="0">
                <a:latin typeface="Palatino Linotype" panose="02040502050505030304" pitchFamily="18" charset="0"/>
              </a:rPr>
              <a:t>The plan will be to complete the  FY23 Operating Budget in late April 2022, with Board of Regents budget workshop in May 2022.</a:t>
            </a:r>
          </a:p>
          <a:p>
            <a:pPr marL="342900" indent="-342900">
              <a:buFont typeface="Arial" panose="020B0604020202020204" pitchFamily="34" charset="0"/>
              <a:buChar char="•"/>
            </a:pPr>
            <a:endParaRPr lang="en-US" sz="2000" dirty="0">
              <a:latin typeface="Palatino Linotype" panose="02040502050505030304" pitchFamily="18" charset="0"/>
            </a:endParaRPr>
          </a:p>
          <a:p>
            <a:pPr marL="342900" indent="-342900">
              <a:buFont typeface="Arial" panose="020B0604020202020204" pitchFamily="34" charset="0"/>
              <a:buChar char="•"/>
            </a:pPr>
            <a:endParaRPr lang="en-US" sz="2000" dirty="0">
              <a:latin typeface="Palatino Linotype" panose="02040502050505030304" pitchFamily="18" charset="0"/>
            </a:endParaRPr>
          </a:p>
        </p:txBody>
      </p:sp>
    </p:spTree>
    <p:extLst>
      <p:ext uri="{BB962C8B-B14F-4D97-AF65-F5344CB8AC3E}">
        <p14:creationId xmlns:p14="http://schemas.microsoft.com/office/powerpoint/2010/main" val="3227804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cartoon character&#10;&#10;Description automatically generated">
            <a:extLst>
              <a:ext uri="{FF2B5EF4-FFF2-40B4-BE49-F238E27FC236}">
                <a16:creationId xmlns:a16="http://schemas.microsoft.com/office/drawing/2014/main" id="{2B5309AC-C28B-4CF8-9356-7A98E90021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62869" y="6198108"/>
            <a:ext cx="1239012" cy="481584"/>
          </a:xfrm>
          <a:prstGeom prst="rect">
            <a:avLst/>
          </a:prstGeom>
        </p:spPr>
      </p:pic>
      <p:sp>
        <p:nvSpPr>
          <p:cNvPr id="3" name="TextBox 2">
            <a:extLst>
              <a:ext uri="{FF2B5EF4-FFF2-40B4-BE49-F238E27FC236}">
                <a16:creationId xmlns:a16="http://schemas.microsoft.com/office/drawing/2014/main" id="{A26F684F-CC55-47DD-AF18-DC53B895164F}"/>
              </a:ext>
            </a:extLst>
          </p:cNvPr>
          <p:cNvSpPr txBox="1"/>
          <p:nvPr/>
        </p:nvSpPr>
        <p:spPr>
          <a:xfrm>
            <a:off x="295275" y="123825"/>
            <a:ext cx="11601450" cy="584775"/>
          </a:xfrm>
          <a:prstGeom prst="rect">
            <a:avLst/>
          </a:prstGeom>
          <a:noFill/>
        </p:spPr>
        <p:txBody>
          <a:bodyPr wrap="square" rtlCol="0">
            <a:spAutoFit/>
          </a:bodyPr>
          <a:lstStyle/>
          <a:p>
            <a:pPr algn="ctr"/>
            <a:r>
              <a:rPr lang="en-US" sz="3200" b="1" dirty="0">
                <a:latin typeface="Palatino Linotype" panose="02040502050505030304" pitchFamily="18" charset="0"/>
              </a:rPr>
              <a:t>Budget Monitoring and Contingency Planning</a:t>
            </a:r>
          </a:p>
        </p:txBody>
      </p:sp>
      <p:cxnSp>
        <p:nvCxnSpPr>
          <p:cNvPr id="4" name="Straight Connector 3">
            <a:extLst>
              <a:ext uri="{FF2B5EF4-FFF2-40B4-BE49-F238E27FC236}">
                <a16:creationId xmlns:a16="http://schemas.microsoft.com/office/drawing/2014/main" id="{D5D90500-8E31-48DA-BD0F-EEE6886BB9D5}"/>
              </a:ext>
            </a:extLst>
          </p:cNvPr>
          <p:cNvCxnSpPr>
            <a:cxnSpLocks/>
          </p:cNvCxnSpPr>
          <p:nvPr/>
        </p:nvCxnSpPr>
        <p:spPr>
          <a:xfrm>
            <a:off x="295275" y="779022"/>
            <a:ext cx="11601450" cy="0"/>
          </a:xfrm>
          <a:prstGeom prst="line">
            <a:avLst/>
          </a:prstGeom>
          <a:ln w="1270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3E2EF28-08FD-4146-B209-04821CD0E897}"/>
              </a:ext>
            </a:extLst>
          </p:cNvPr>
          <p:cNvSpPr txBox="1"/>
          <p:nvPr/>
        </p:nvSpPr>
        <p:spPr>
          <a:xfrm>
            <a:off x="400715" y="933508"/>
            <a:ext cx="10027920" cy="4893647"/>
          </a:xfrm>
          <a:prstGeom prst="rect">
            <a:avLst/>
          </a:prstGeom>
          <a:noFill/>
        </p:spPr>
        <p:txBody>
          <a:bodyPr wrap="square" rtlCol="0">
            <a:spAutoFit/>
          </a:bodyPr>
          <a:lstStyle/>
          <a:p>
            <a:endParaRPr lang="en-US" sz="2400" b="1" dirty="0">
              <a:latin typeface="Palatino Linotype" panose="02040502050505030304" pitchFamily="18" charset="0"/>
            </a:endParaRPr>
          </a:p>
          <a:p>
            <a:endParaRPr lang="en-US" sz="2400" b="1" dirty="0">
              <a:latin typeface="Palatino Linotype" panose="02040502050505030304" pitchFamily="18" charset="0"/>
            </a:endParaRPr>
          </a:p>
          <a:p>
            <a:r>
              <a:rPr lang="en-US" sz="2400" b="1" dirty="0">
                <a:latin typeface="Palatino Linotype" panose="02040502050505030304" pitchFamily="18" charset="0"/>
              </a:rPr>
              <a:t>Monthly Budget Monitoring:</a:t>
            </a:r>
          </a:p>
          <a:p>
            <a:endParaRPr lang="en-US" sz="2400" b="1" dirty="0">
              <a:latin typeface="Palatino Linotype" panose="02040502050505030304" pitchFamily="18" charset="0"/>
            </a:endParaRPr>
          </a:p>
          <a:p>
            <a:pPr marL="742950" lvl="1" indent="-285750">
              <a:buFont typeface="Arial" panose="020B0604020202020204" pitchFamily="34" charset="0"/>
              <a:buChar char="•"/>
            </a:pPr>
            <a:r>
              <a:rPr lang="en-US" sz="2400" dirty="0">
                <a:latin typeface="Palatino Linotype" panose="02040502050505030304" pitchFamily="18" charset="0"/>
              </a:rPr>
              <a:t>Will continue active budget monitoring</a:t>
            </a:r>
          </a:p>
          <a:p>
            <a:pPr marL="1200150" lvl="2" indent="-285750">
              <a:buFont typeface="Arial" panose="020B0604020202020204" pitchFamily="34" charset="0"/>
              <a:buChar char="•"/>
            </a:pPr>
            <a:r>
              <a:rPr lang="en-US" sz="2400" dirty="0">
                <a:latin typeface="Palatino Linotype" panose="02040502050505030304" pitchFamily="18" charset="0"/>
              </a:rPr>
              <a:t>Payroll Spend</a:t>
            </a:r>
          </a:p>
          <a:p>
            <a:pPr marL="1200150" lvl="2" indent="-285750">
              <a:buFont typeface="Arial" panose="020B0604020202020204" pitchFamily="34" charset="0"/>
              <a:buChar char="•"/>
            </a:pPr>
            <a:r>
              <a:rPr lang="en-US" sz="2400" dirty="0">
                <a:latin typeface="Palatino Linotype" panose="02040502050505030304" pitchFamily="18" charset="0"/>
              </a:rPr>
              <a:t>Procurement Spend</a:t>
            </a:r>
          </a:p>
          <a:p>
            <a:pPr marL="1200150" lvl="2" indent="-285750">
              <a:buFont typeface="Arial" panose="020B0604020202020204" pitchFamily="34" charset="0"/>
              <a:buChar char="•"/>
            </a:pPr>
            <a:r>
              <a:rPr lang="en-US" sz="2400" dirty="0">
                <a:latin typeface="Palatino Linotype" panose="02040502050505030304" pitchFamily="18" charset="0"/>
              </a:rPr>
              <a:t>Budget vs Actual by unit</a:t>
            </a:r>
          </a:p>
          <a:p>
            <a:pPr marL="1200150" lvl="2" indent="-285750">
              <a:buFont typeface="Arial" panose="020B0604020202020204" pitchFamily="34" charset="0"/>
              <a:buChar char="•"/>
            </a:pPr>
            <a:r>
              <a:rPr lang="en-US" sz="2400" dirty="0">
                <a:latin typeface="Palatino Linotype" panose="02040502050505030304" pitchFamily="18" charset="0"/>
              </a:rPr>
              <a:t>Quarterly Cash and Financial Position Reporting</a:t>
            </a:r>
          </a:p>
          <a:p>
            <a:pPr lvl="1"/>
            <a:endParaRPr lang="en-US" sz="2400" dirty="0">
              <a:latin typeface="Palatino Linotype" panose="02040502050505030304" pitchFamily="18" charset="0"/>
            </a:endParaRPr>
          </a:p>
          <a:p>
            <a:pPr marL="742950" lvl="1" indent="-285750">
              <a:buFont typeface="Arial" panose="020B0604020202020204" pitchFamily="34" charset="0"/>
              <a:buChar char="•"/>
            </a:pPr>
            <a:r>
              <a:rPr lang="en-US" sz="2400" dirty="0">
                <a:latin typeface="Palatino Linotype" panose="02040502050505030304" pitchFamily="18" charset="0"/>
              </a:rPr>
              <a:t>Reports presented to President monthly – schedule required meetings with Deans and Vice Presidents</a:t>
            </a:r>
          </a:p>
          <a:p>
            <a:pPr marL="742950" lvl="1" indent="-285750">
              <a:buFont typeface="Arial" panose="020B0604020202020204" pitchFamily="34" charset="0"/>
              <a:buChar char="•"/>
            </a:pPr>
            <a:endParaRPr lang="en-US" sz="2400" dirty="0">
              <a:latin typeface="Palatino Linotype" panose="02040502050505030304" pitchFamily="18" charset="0"/>
            </a:endParaRPr>
          </a:p>
        </p:txBody>
      </p:sp>
    </p:spTree>
    <p:extLst>
      <p:ext uri="{BB962C8B-B14F-4D97-AF65-F5344CB8AC3E}">
        <p14:creationId xmlns:p14="http://schemas.microsoft.com/office/powerpoint/2010/main" val="20632580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awing of a cartoon character&#10;&#10;Description automatically generated">
            <a:extLst>
              <a:ext uri="{FF2B5EF4-FFF2-40B4-BE49-F238E27FC236}">
                <a16:creationId xmlns:a16="http://schemas.microsoft.com/office/drawing/2014/main" id="{3E37842D-2CAF-48C0-8B54-ABF0BD748EE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62869" y="6198108"/>
            <a:ext cx="1239012" cy="481584"/>
          </a:xfrm>
          <a:prstGeom prst="rect">
            <a:avLst/>
          </a:prstGeom>
        </p:spPr>
      </p:pic>
      <p:cxnSp>
        <p:nvCxnSpPr>
          <p:cNvPr id="4" name="Straight Connector 3">
            <a:extLst>
              <a:ext uri="{FF2B5EF4-FFF2-40B4-BE49-F238E27FC236}">
                <a16:creationId xmlns:a16="http://schemas.microsoft.com/office/drawing/2014/main" id="{6F9C8E7D-A66B-45B6-B0CD-EE20C8FB2CC2}"/>
              </a:ext>
            </a:extLst>
          </p:cNvPr>
          <p:cNvCxnSpPr>
            <a:cxnSpLocks/>
          </p:cNvCxnSpPr>
          <p:nvPr/>
        </p:nvCxnSpPr>
        <p:spPr>
          <a:xfrm>
            <a:off x="2302525" y="3827022"/>
            <a:ext cx="7645706" cy="0"/>
          </a:xfrm>
          <a:prstGeom prst="line">
            <a:avLst/>
          </a:prstGeom>
          <a:ln w="1270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1EDA465-59F9-4521-B673-03A502BF8BCF}"/>
              </a:ext>
            </a:extLst>
          </p:cNvPr>
          <p:cNvSpPr txBox="1"/>
          <p:nvPr/>
        </p:nvSpPr>
        <p:spPr>
          <a:xfrm>
            <a:off x="325804" y="3119349"/>
            <a:ext cx="11687555" cy="646331"/>
          </a:xfrm>
          <a:prstGeom prst="rect">
            <a:avLst/>
          </a:prstGeom>
          <a:noFill/>
        </p:spPr>
        <p:txBody>
          <a:bodyPr wrap="square" rtlCol="0">
            <a:spAutoFit/>
          </a:bodyPr>
          <a:lstStyle/>
          <a:p>
            <a:pPr algn="ctr"/>
            <a:r>
              <a:rPr lang="en-US" sz="3600" b="1" dirty="0">
                <a:latin typeface="Palatino Linotype" panose="02040502050505030304" pitchFamily="18" charset="0"/>
              </a:rPr>
              <a:t>Questions?</a:t>
            </a:r>
          </a:p>
        </p:txBody>
      </p:sp>
    </p:spTree>
    <p:extLst>
      <p:ext uri="{BB962C8B-B14F-4D97-AF65-F5344CB8AC3E}">
        <p14:creationId xmlns:p14="http://schemas.microsoft.com/office/powerpoint/2010/main" val="2874848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cartoon character&#10;&#10;Description automatically generated">
            <a:extLst>
              <a:ext uri="{FF2B5EF4-FFF2-40B4-BE49-F238E27FC236}">
                <a16:creationId xmlns:a16="http://schemas.microsoft.com/office/drawing/2014/main" id="{2B5309AC-C28B-4CF8-9356-7A98E90021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62869" y="6198108"/>
            <a:ext cx="1239012" cy="481584"/>
          </a:xfrm>
          <a:prstGeom prst="rect">
            <a:avLst/>
          </a:prstGeom>
        </p:spPr>
      </p:pic>
      <p:sp>
        <p:nvSpPr>
          <p:cNvPr id="3" name="TextBox 2">
            <a:extLst>
              <a:ext uri="{FF2B5EF4-FFF2-40B4-BE49-F238E27FC236}">
                <a16:creationId xmlns:a16="http://schemas.microsoft.com/office/drawing/2014/main" id="{A26F684F-CC55-47DD-AF18-DC53B895164F}"/>
              </a:ext>
            </a:extLst>
          </p:cNvPr>
          <p:cNvSpPr txBox="1"/>
          <p:nvPr/>
        </p:nvSpPr>
        <p:spPr>
          <a:xfrm>
            <a:off x="295274" y="123825"/>
            <a:ext cx="1160144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Budget Process at WKU	</a:t>
            </a:r>
          </a:p>
        </p:txBody>
      </p:sp>
      <p:cxnSp>
        <p:nvCxnSpPr>
          <p:cNvPr id="4" name="Straight Connector 3">
            <a:extLst>
              <a:ext uri="{FF2B5EF4-FFF2-40B4-BE49-F238E27FC236}">
                <a16:creationId xmlns:a16="http://schemas.microsoft.com/office/drawing/2014/main" id="{D5D90500-8E31-48DA-BD0F-EEE6886BB9D5}"/>
              </a:ext>
            </a:extLst>
          </p:cNvPr>
          <p:cNvCxnSpPr>
            <a:cxnSpLocks/>
          </p:cNvCxnSpPr>
          <p:nvPr/>
        </p:nvCxnSpPr>
        <p:spPr>
          <a:xfrm>
            <a:off x="295275" y="779022"/>
            <a:ext cx="11601450" cy="0"/>
          </a:xfrm>
          <a:prstGeom prst="line">
            <a:avLst/>
          </a:prstGeom>
          <a:ln w="1270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D32563C8-E587-4043-BB1F-670ABC3A99AD}"/>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a:p>
            <a:r>
              <a:rPr lang="en-US">
                <a:latin typeface="Palatino Linotype" panose="02040502050505030304" pitchFamily="18" charset="0"/>
              </a:rPr>
              <a:t>Campus Wide Representation, Involvement and Collaboration</a:t>
            </a:r>
          </a:p>
          <a:p>
            <a:pPr marL="0" indent="0">
              <a:buFont typeface="Arial" panose="020B0604020202020204" pitchFamily="34" charset="0"/>
              <a:buNone/>
            </a:pPr>
            <a:endParaRPr lang="en-US">
              <a:latin typeface="Palatino Linotype" panose="02040502050505030304" pitchFamily="18" charset="0"/>
            </a:endParaRPr>
          </a:p>
          <a:p>
            <a:r>
              <a:rPr lang="en-US">
                <a:latin typeface="Palatino Linotype" panose="02040502050505030304" pitchFamily="18" charset="0"/>
              </a:rPr>
              <a:t>Full Transparency </a:t>
            </a:r>
          </a:p>
          <a:p>
            <a:endParaRPr lang="en-US" dirty="0"/>
          </a:p>
        </p:txBody>
      </p:sp>
    </p:spTree>
    <p:extLst>
      <p:ext uri="{BB962C8B-B14F-4D97-AF65-F5344CB8AC3E}">
        <p14:creationId xmlns:p14="http://schemas.microsoft.com/office/powerpoint/2010/main" val="1160779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cartoon character&#10;&#10;Description automatically generated">
            <a:extLst>
              <a:ext uri="{FF2B5EF4-FFF2-40B4-BE49-F238E27FC236}">
                <a16:creationId xmlns:a16="http://schemas.microsoft.com/office/drawing/2014/main" id="{2B5309AC-C28B-4CF8-9356-7A98E90021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62869" y="6198108"/>
            <a:ext cx="1239012" cy="481584"/>
          </a:xfrm>
          <a:prstGeom prst="rect">
            <a:avLst/>
          </a:prstGeom>
        </p:spPr>
      </p:pic>
      <p:sp>
        <p:nvSpPr>
          <p:cNvPr id="3" name="TextBox 2">
            <a:extLst>
              <a:ext uri="{FF2B5EF4-FFF2-40B4-BE49-F238E27FC236}">
                <a16:creationId xmlns:a16="http://schemas.microsoft.com/office/drawing/2014/main" id="{A26F684F-CC55-47DD-AF18-DC53B895164F}"/>
              </a:ext>
            </a:extLst>
          </p:cNvPr>
          <p:cNvSpPr txBox="1"/>
          <p:nvPr/>
        </p:nvSpPr>
        <p:spPr>
          <a:xfrm>
            <a:off x="295274" y="123825"/>
            <a:ext cx="1160144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 Collaborative Budget Development Process</a:t>
            </a:r>
          </a:p>
        </p:txBody>
      </p:sp>
      <p:cxnSp>
        <p:nvCxnSpPr>
          <p:cNvPr id="4" name="Straight Connector 3">
            <a:extLst>
              <a:ext uri="{FF2B5EF4-FFF2-40B4-BE49-F238E27FC236}">
                <a16:creationId xmlns:a16="http://schemas.microsoft.com/office/drawing/2014/main" id="{D5D90500-8E31-48DA-BD0F-EEE6886BB9D5}"/>
              </a:ext>
            </a:extLst>
          </p:cNvPr>
          <p:cNvCxnSpPr>
            <a:cxnSpLocks/>
          </p:cNvCxnSpPr>
          <p:nvPr/>
        </p:nvCxnSpPr>
        <p:spPr>
          <a:xfrm>
            <a:off x="295275" y="779022"/>
            <a:ext cx="11601450" cy="0"/>
          </a:xfrm>
          <a:prstGeom prst="line">
            <a:avLst/>
          </a:prstGeom>
          <a:ln w="1270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227DE2B-F6E1-4888-846F-4FBA7A3AED6A}"/>
              </a:ext>
            </a:extLst>
          </p:cNvPr>
          <p:cNvSpPr txBox="1"/>
          <p:nvPr/>
        </p:nvSpPr>
        <p:spPr>
          <a:xfrm>
            <a:off x="956685" y="1311539"/>
            <a:ext cx="1554480" cy="923330"/>
          </a:xfrm>
          <a:prstGeom prst="rect">
            <a:avLst/>
          </a:prstGeom>
          <a:noFill/>
          <a:ln w="12700">
            <a:solidFill>
              <a:srgbClr val="C00000"/>
            </a:solidFill>
          </a:ln>
        </p:spPr>
        <p:txBody>
          <a:bodyPr wrap="square" rtlCol="0">
            <a:spAutoFit/>
          </a:bodyPr>
          <a:lstStyle/>
          <a:p>
            <a:pPr algn="ctr"/>
            <a:r>
              <a:rPr lang="en-US" dirty="0">
                <a:latin typeface="Palatino Linotype" panose="02040502050505030304" pitchFamily="18" charset="0"/>
              </a:rPr>
              <a:t>Support</a:t>
            </a:r>
          </a:p>
          <a:p>
            <a:pPr algn="ctr"/>
            <a:r>
              <a:rPr lang="en-US" dirty="0">
                <a:latin typeface="Palatino Linotype" panose="02040502050505030304" pitchFamily="18" charset="0"/>
              </a:rPr>
              <a:t>Unit</a:t>
            </a:r>
          </a:p>
          <a:p>
            <a:pPr algn="ctr"/>
            <a:r>
              <a:rPr lang="en-US" dirty="0">
                <a:latin typeface="Palatino Linotype" panose="02040502050505030304" pitchFamily="18" charset="0"/>
              </a:rPr>
              <a:t>Leadership</a:t>
            </a:r>
          </a:p>
        </p:txBody>
      </p:sp>
      <p:sp>
        <p:nvSpPr>
          <p:cNvPr id="7" name="Flowchart: Connector 6">
            <a:extLst>
              <a:ext uri="{FF2B5EF4-FFF2-40B4-BE49-F238E27FC236}">
                <a16:creationId xmlns:a16="http://schemas.microsoft.com/office/drawing/2014/main" id="{C00D9CEA-9BE0-4C6F-977E-53516DD700C2}"/>
              </a:ext>
            </a:extLst>
          </p:cNvPr>
          <p:cNvSpPr/>
          <p:nvPr/>
        </p:nvSpPr>
        <p:spPr>
          <a:xfrm>
            <a:off x="6510171" y="2919519"/>
            <a:ext cx="1582993" cy="1445333"/>
          </a:xfrm>
          <a:prstGeom prst="flowChartConnector">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BF4C888-ABA1-4326-9FD7-A4FE06CE22E5}"/>
              </a:ext>
            </a:extLst>
          </p:cNvPr>
          <p:cNvSpPr txBox="1"/>
          <p:nvPr/>
        </p:nvSpPr>
        <p:spPr>
          <a:xfrm>
            <a:off x="956685" y="3180521"/>
            <a:ext cx="1554480" cy="923330"/>
          </a:xfrm>
          <a:prstGeom prst="rect">
            <a:avLst/>
          </a:prstGeom>
          <a:noFill/>
          <a:ln w="12700">
            <a:solidFill>
              <a:srgbClr val="C00000"/>
            </a:solidFill>
          </a:ln>
        </p:spPr>
        <p:txBody>
          <a:bodyPr wrap="square" rtlCol="0">
            <a:spAutoFit/>
          </a:bodyPr>
          <a:lstStyle/>
          <a:p>
            <a:pPr algn="ctr"/>
            <a:r>
              <a:rPr lang="en-US" dirty="0">
                <a:latin typeface="Palatino Linotype" panose="02040502050505030304" pitchFamily="18" charset="0"/>
              </a:rPr>
              <a:t>Operating Allocation Committee</a:t>
            </a:r>
          </a:p>
        </p:txBody>
      </p:sp>
      <p:sp>
        <p:nvSpPr>
          <p:cNvPr id="9" name="TextBox 8">
            <a:extLst>
              <a:ext uri="{FF2B5EF4-FFF2-40B4-BE49-F238E27FC236}">
                <a16:creationId xmlns:a16="http://schemas.microsoft.com/office/drawing/2014/main" id="{54C095D0-2E55-47E1-BF31-154CA57DC1AB}"/>
              </a:ext>
            </a:extLst>
          </p:cNvPr>
          <p:cNvSpPr txBox="1"/>
          <p:nvPr/>
        </p:nvSpPr>
        <p:spPr>
          <a:xfrm>
            <a:off x="4955691" y="1311539"/>
            <a:ext cx="1554480" cy="923330"/>
          </a:xfrm>
          <a:prstGeom prst="rect">
            <a:avLst/>
          </a:prstGeom>
          <a:noFill/>
          <a:ln w="12700">
            <a:solidFill>
              <a:srgbClr val="C00000"/>
            </a:solidFill>
          </a:ln>
        </p:spPr>
        <p:txBody>
          <a:bodyPr wrap="square" rtlCol="0">
            <a:spAutoFit/>
          </a:bodyPr>
          <a:lstStyle/>
          <a:p>
            <a:pPr algn="ctr"/>
            <a:r>
              <a:rPr lang="en-US" dirty="0">
                <a:latin typeface="Palatino Linotype" panose="02040502050505030304" pitchFamily="18" charset="0"/>
              </a:rPr>
              <a:t>Capital Allocation Committee</a:t>
            </a:r>
          </a:p>
        </p:txBody>
      </p:sp>
      <p:sp>
        <p:nvSpPr>
          <p:cNvPr id="11" name="TextBox 10">
            <a:extLst>
              <a:ext uri="{FF2B5EF4-FFF2-40B4-BE49-F238E27FC236}">
                <a16:creationId xmlns:a16="http://schemas.microsoft.com/office/drawing/2014/main" id="{8CCD4BDC-F094-488C-8CC2-CC12299440ED}"/>
              </a:ext>
            </a:extLst>
          </p:cNvPr>
          <p:cNvSpPr txBox="1"/>
          <p:nvPr/>
        </p:nvSpPr>
        <p:spPr>
          <a:xfrm>
            <a:off x="2956188" y="5188002"/>
            <a:ext cx="1554480" cy="646331"/>
          </a:xfrm>
          <a:prstGeom prst="rect">
            <a:avLst/>
          </a:prstGeom>
          <a:noFill/>
          <a:ln w="12700">
            <a:solidFill>
              <a:srgbClr val="C00000"/>
            </a:solidFill>
          </a:ln>
        </p:spPr>
        <p:txBody>
          <a:bodyPr wrap="square" rtlCol="0">
            <a:spAutoFit/>
          </a:bodyPr>
          <a:lstStyle/>
          <a:p>
            <a:pPr algn="ctr"/>
            <a:r>
              <a:rPr lang="en-US" dirty="0">
                <a:latin typeface="Palatino Linotype" panose="02040502050505030304" pitchFamily="18" charset="0"/>
              </a:rPr>
              <a:t>Faculty</a:t>
            </a:r>
          </a:p>
          <a:p>
            <a:pPr algn="ctr"/>
            <a:r>
              <a:rPr lang="en-US" dirty="0">
                <a:latin typeface="Palatino Linotype" panose="02040502050505030304" pitchFamily="18" charset="0"/>
              </a:rPr>
              <a:t> Senate</a:t>
            </a:r>
          </a:p>
        </p:txBody>
      </p:sp>
      <p:sp>
        <p:nvSpPr>
          <p:cNvPr id="12" name="TextBox 11">
            <a:extLst>
              <a:ext uri="{FF2B5EF4-FFF2-40B4-BE49-F238E27FC236}">
                <a16:creationId xmlns:a16="http://schemas.microsoft.com/office/drawing/2014/main" id="{2DE82BB9-3733-4046-993B-1D5764BA091B}"/>
              </a:ext>
            </a:extLst>
          </p:cNvPr>
          <p:cNvSpPr txBox="1"/>
          <p:nvPr/>
        </p:nvSpPr>
        <p:spPr>
          <a:xfrm>
            <a:off x="4955691" y="5049503"/>
            <a:ext cx="1554480" cy="923330"/>
          </a:xfrm>
          <a:prstGeom prst="rect">
            <a:avLst/>
          </a:prstGeom>
          <a:noFill/>
          <a:ln w="12700">
            <a:solidFill>
              <a:srgbClr val="C00000"/>
            </a:solidFill>
          </a:ln>
        </p:spPr>
        <p:txBody>
          <a:bodyPr wrap="square" rtlCol="0">
            <a:spAutoFit/>
          </a:bodyPr>
          <a:lstStyle/>
          <a:p>
            <a:pPr algn="ctr"/>
            <a:r>
              <a:rPr lang="en-US" dirty="0">
                <a:latin typeface="Palatino Linotype" panose="02040502050505030304" pitchFamily="18" charset="0"/>
              </a:rPr>
              <a:t>Student Government Association</a:t>
            </a:r>
          </a:p>
        </p:txBody>
      </p:sp>
      <p:sp>
        <p:nvSpPr>
          <p:cNvPr id="13" name="TextBox 12">
            <a:extLst>
              <a:ext uri="{FF2B5EF4-FFF2-40B4-BE49-F238E27FC236}">
                <a16:creationId xmlns:a16="http://schemas.microsoft.com/office/drawing/2014/main" id="{E45244BD-10D6-4990-8768-BF98DFD00437}"/>
              </a:ext>
            </a:extLst>
          </p:cNvPr>
          <p:cNvSpPr txBox="1"/>
          <p:nvPr/>
        </p:nvSpPr>
        <p:spPr>
          <a:xfrm>
            <a:off x="9839624" y="3254999"/>
            <a:ext cx="1582993" cy="646331"/>
          </a:xfrm>
          <a:prstGeom prst="rect">
            <a:avLst/>
          </a:prstGeom>
          <a:noFill/>
          <a:ln w="12700">
            <a:solidFill>
              <a:srgbClr val="C00000"/>
            </a:solidFill>
          </a:ln>
        </p:spPr>
        <p:txBody>
          <a:bodyPr wrap="square" rtlCol="0">
            <a:spAutoFit/>
          </a:bodyPr>
          <a:lstStyle/>
          <a:p>
            <a:pPr algn="ctr"/>
            <a:r>
              <a:rPr lang="en-US" dirty="0">
                <a:latin typeface="Palatino Linotype" panose="02040502050505030304" pitchFamily="18" charset="0"/>
              </a:rPr>
              <a:t>Board of Regents</a:t>
            </a:r>
          </a:p>
        </p:txBody>
      </p:sp>
      <p:sp>
        <p:nvSpPr>
          <p:cNvPr id="16" name="TextBox 15">
            <a:extLst>
              <a:ext uri="{FF2B5EF4-FFF2-40B4-BE49-F238E27FC236}">
                <a16:creationId xmlns:a16="http://schemas.microsoft.com/office/drawing/2014/main" id="{C199E8BC-9CF9-4492-8DB1-6C15C67F02F4}"/>
              </a:ext>
            </a:extLst>
          </p:cNvPr>
          <p:cNvSpPr txBox="1"/>
          <p:nvPr/>
        </p:nvSpPr>
        <p:spPr>
          <a:xfrm>
            <a:off x="2956188" y="1311539"/>
            <a:ext cx="1554480" cy="923330"/>
          </a:xfrm>
          <a:prstGeom prst="rect">
            <a:avLst/>
          </a:prstGeom>
          <a:noFill/>
          <a:ln w="12700">
            <a:solidFill>
              <a:srgbClr val="C00000"/>
            </a:solidFill>
          </a:ln>
        </p:spPr>
        <p:txBody>
          <a:bodyPr wrap="square" rtlCol="0">
            <a:spAutoFit/>
          </a:bodyPr>
          <a:lstStyle/>
          <a:p>
            <a:pPr algn="ctr"/>
            <a:r>
              <a:rPr lang="en-US" dirty="0">
                <a:latin typeface="Palatino Linotype" panose="02040502050505030304" pitchFamily="18" charset="0"/>
              </a:rPr>
              <a:t>Primary</a:t>
            </a:r>
          </a:p>
          <a:p>
            <a:pPr algn="ctr"/>
            <a:r>
              <a:rPr lang="en-US" dirty="0">
                <a:latin typeface="Palatino Linotype" panose="02040502050505030304" pitchFamily="18" charset="0"/>
              </a:rPr>
              <a:t>Unit</a:t>
            </a:r>
          </a:p>
          <a:p>
            <a:pPr algn="ctr"/>
            <a:r>
              <a:rPr lang="en-US" dirty="0">
                <a:latin typeface="Palatino Linotype" panose="02040502050505030304" pitchFamily="18" charset="0"/>
              </a:rPr>
              <a:t>Leadership</a:t>
            </a:r>
          </a:p>
        </p:txBody>
      </p:sp>
      <p:sp>
        <p:nvSpPr>
          <p:cNvPr id="18" name="TextBox 17">
            <a:extLst>
              <a:ext uri="{FF2B5EF4-FFF2-40B4-BE49-F238E27FC236}">
                <a16:creationId xmlns:a16="http://schemas.microsoft.com/office/drawing/2014/main" id="{1A02034A-9755-4164-9BC0-9C764A90EF18}"/>
              </a:ext>
            </a:extLst>
          </p:cNvPr>
          <p:cNvSpPr txBox="1"/>
          <p:nvPr/>
        </p:nvSpPr>
        <p:spPr>
          <a:xfrm>
            <a:off x="2956188" y="3180521"/>
            <a:ext cx="1554480" cy="923330"/>
          </a:xfrm>
          <a:prstGeom prst="rect">
            <a:avLst/>
          </a:prstGeom>
          <a:noFill/>
          <a:ln w="12700">
            <a:solidFill>
              <a:srgbClr val="C00000"/>
            </a:solidFill>
          </a:ln>
        </p:spPr>
        <p:txBody>
          <a:bodyPr wrap="square" rtlCol="0">
            <a:spAutoFit/>
          </a:bodyPr>
          <a:lstStyle/>
          <a:p>
            <a:pPr algn="ctr"/>
            <a:r>
              <a:rPr lang="en-US" b="1" dirty="0">
                <a:latin typeface="Palatino Linotype" panose="02040502050505030304" pitchFamily="18" charset="0"/>
              </a:rPr>
              <a:t>Budget Executive Committee</a:t>
            </a:r>
          </a:p>
        </p:txBody>
      </p:sp>
      <p:cxnSp>
        <p:nvCxnSpPr>
          <p:cNvPr id="21" name="Straight Arrow Connector 20">
            <a:extLst>
              <a:ext uri="{FF2B5EF4-FFF2-40B4-BE49-F238E27FC236}">
                <a16:creationId xmlns:a16="http://schemas.microsoft.com/office/drawing/2014/main" id="{72C2A5CA-2211-42A5-8B27-D3EA28FB99C5}"/>
              </a:ext>
            </a:extLst>
          </p:cNvPr>
          <p:cNvCxnSpPr>
            <a:cxnSpLocks/>
          </p:cNvCxnSpPr>
          <p:nvPr/>
        </p:nvCxnSpPr>
        <p:spPr>
          <a:xfrm>
            <a:off x="8354784" y="3606621"/>
            <a:ext cx="1223220"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B377F58-9ABC-4F97-8EA9-911F19E98D26}"/>
              </a:ext>
            </a:extLst>
          </p:cNvPr>
          <p:cNvSpPr txBox="1"/>
          <p:nvPr/>
        </p:nvSpPr>
        <p:spPr>
          <a:xfrm>
            <a:off x="6650543" y="3319019"/>
            <a:ext cx="1337187" cy="646331"/>
          </a:xfrm>
          <a:prstGeom prst="rect">
            <a:avLst/>
          </a:prstGeom>
          <a:noFill/>
        </p:spPr>
        <p:txBody>
          <a:bodyPr wrap="square" rtlCol="0">
            <a:spAutoFit/>
          </a:bodyPr>
          <a:lstStyle/>
          <a:p>
            <a:pPr algn="ctr"/>
            <a:r>
              <a:rPr lang="en-US" dirty="0">
                <a:latin typeface="Palatino Linotype" panose="02040502050505030304" pitchFamily="18" charset="0"/>
              </a:rPr>
              <a:t>Campus Leadership</a:t>
            </a:r>
          </a:p>
        </p:txBody>
      </p:sp>
      <p:cxnSp>
        <p:nvCxnSpPr>
          <p:cNvPr id="26" name="Straight Arrow Connector 25">
            <a:extLst>
              <a:ext uri="{FF2B5EF4-FFF2-40B4-BE49-F238E27FC236}">
                <a16:creationId xmlns:a16="http://schemas.microsoft.com/office/drawing/2014/main" id="{E34FEE05-195D-40ED-97E8-F8E28E882ACC}"/>
              </a:ext>
            </a:extLst>
          </p:cNvPr>
          <p:cNvCxnSpPr>
            <a:cxnSpLocks/>
          </p:cNvCxnSpPr>
          <p:nvPr/>
        </p:nvCxnSpPr>
        <p:spPr>
          <a:xfrm>
            <a:off x="2551682" y="3642186"/>
            <a:ext cx="363990"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4539A57-2B84-4DB5-9BF1-A6C146C4EDC4}"/>
              </a:ext>
            </a:extLst>
          </p:cNvPr>
          <p:cNvSpPr txBox="1"/>
          <p:nvPr/>
        </p:nvSpPr>
        <p:spPr>
          <a:xfrm>
            <a:off x="956685" y="5188002"/>
            <a:ext cx="1554480" cy="646331"/>
          </a:xfrm>
          <a:prstGeom prst="rect">
            <a:avLst/>
          </a:prstGeom>
          <a:noFill/>
          <a:ln w="12700">
            <a:solidFill>
              <a:srgbClr val="C00000"/>
            </a:solidFill>
          </a:ln>
        </p:spPr>
        <p:txBody>
          <a:bodyPr wrap="square" rtlCol="0">
            <a:spAutoFit/>
          </a:bodyPr>
          <a:lstStyle/>
          <a:p>
            <a:pPr algn="ctr"/>
            <a:r>
              <a:rPr lang="en-US" dirty="0">
                <a:latin typeface="Palatino Linotype" panose="02040502050505030304" pitchFamily="18" charset="0"/>
              </a:rPr>
              <a:t>Staff</a:t>
            </a:r>
          </a:p>
          <a:p>
            <a:pPr algn="ctr"/>
            <a:r>
              <a:rPr lang="en-US" dirty="0">
                <a:latin typeface="Palatino Linotype" panose="02040502050505030304" pitchFamily="18" charset="0"/>
              </a:rPr>
              <a:t>Senate</a:t>
            </a:r>
          </a:p>
        </p:txBody>
      </p:sp>
      <p:cxnSp>
        <p:nvCxnSpPr>
          <p:cNvPr id="31" name="Straight Arrow Connector 30">
            <a:extLst>
              <a:ext uri="{FF2B5EF4-FFF2-40B4-BE49-F238E27FC236}">
                <a16:creationId xmlns:a16="http://schemas.microsoft.com/office/drawing/2014/main" id="{9D176B99-EFDC-4C5A-AF64-EAA7A96C1CCD}"/>
              </a:ext>
            </a:extLst>
          </p:cNvPr>
          <p:cNvCxnSpPr>
            <a:cxnSpLocks/>
          </p:cNvCxnSpPr>
          <p:nvPr/>
        </p:nvCxnSpPr>
        <p:spPr>
          <a:xfrm flipV="1">
            <a:off x="3733428" y="2280398"/>
            <a:ext cx="0" cy="843928"/>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D26FCA4-CE3B-4B67-AC95-C0E844D5F507}"/>
              </a:ext>
            </a:extLst>
          </p:cNvPr>
          <p:cNvCxnSpPr>
            <a:cxnSpLocks/>
          </p:cNvCxnSpPr>
          <p:nvPr/>
        </p:nvCxnSpPr>
        <p:spPr>
          <a:xfrm flipV="1">
            <a:off x="1718872" y="2285731"/>
            <a:ext cx="0" cy="843928"/>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9DD9EC5-DB76-439C-9E24-30FC1445FFB2}"/>
              </a:ext>
            </a:extLst>
          </p:cNvPr>
          <p:cNvCxnSpPr>
            <a:cxnSpLocks/>
          </p:cNvCxnSpPr>
          <p:nvPr/>
        </p:nvCxnSpPr>
        <p:spPr>
          <a:xfrm flipV="1">
            <a:off x="3726764" y="4154713"/>
            <a:ext cx="0" cy="843928"/>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5E03449-6A2D-4C68-8D1E-257BD6F90204}"/>
              </a:ext>
            </a:extLst>
          </p:cNvPr>
          <p:cNvCxnSpPr>
            <a:cxnSpLocks/>
          </p:cNvCxnSpPr>
          <p:nvPr/>
        </p:nvCxnSpPr>
        <p:spPr>
          <a:xfrm flipV="1">
            <a:off x="2298340" y="4154713"/>
            <a:ext cx="611262" cy="820486"/>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7E21168-E580-49FF-A9AF-194AEE260BBF}"/>
              </a:ext>
            </a:extLst>
          </p:cNvPr>
          <p:cNvCxnSpPr>
            <a:cxnSpLocks/>
          </p:cNvCxnSpPr>
          <p:nvPr/>
        </p:nvCxnSpPr>
        <p:spPr>
          <a:xfrm flipV="1">
            <a:off x="4536853" y="2303840"/>
            <a:ext cx="611262" cy="820486"/>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7DF8284-B423-4454-85F2-B7B9FC433374}"/>
              </a:ext>
            </a:extLst>
          </p:cNvPr>
          <p:cNvCxnSpPr>
            <a:cxnSpLocks/>
          </p:cNvCxnSpPr>
          <p:nvPr/>
        </p:nvCxnSpPr>
        <p:spPr>
          <a:xfrm flipH="1">
            <a:off x="4897771" y="3593657"/>
            <a:ext cx="1225296"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42BEA65-E9A3-4B55-A50A-21BFCBE1529A}"/>
              </a:ext>
            </a:extLst>
          </p:cNvPr>
          <p:cNvCxnSpPr>
            <a:cxnSpLocks/>
          </p:cNvCxnSpPr>
          <p:nvPr/>
        </p:nvCxnSpPr>
        <p:spPr>
          <a:xfrm flipH="1" flipV="1">
            <a:off x="4536853" y="4155944"/>
            <a:ext cx="610842" cy="820486"/>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7830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cartoon character&#10;&#10;Description automatically generated">
            <a:extLst>
              <a:ext uri="{FF2B5EF4-FFF2-40B4-BE49-F238E27FC236}">
                <a16:creationId xmlns:a16="http://schemas.microsoft.com/office/drawing/2014/main" id="{2B5309AC-C28B-4CF8-9356-7A98E90021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62869" y="6198108"/>
            <a:ext cx="1239012" cy="481584"/>
          </a:xfrm>
          <a:prstGeom prst="rect">
            <a:avLst/>
          </a:prstGeom>
        </p:spPr>
      </p:pic>
      <p:sp>
        <p:nvSpPr>
          <p:cNvPr id="3" name="TextBox 2">
            <a:extLst>
              <a:ext uri="{FF2B5EF4-FFF2-40B4-BE49-F238E27FC236}">
                <a16:creationId xmlns:a16="http://schemas.microsoft.com/office/drawing/2014/main" id="{A26F684F-CC55-47DD-AF18-DC53B895164F}"/>
              </a:ext>
            </a:extLst>
          </p:cNvPr>
          <p:cNvSpPr txBox="1"/>
          <p:nvPr/>
        </p:nvSpPr>
        <p:spPr>
          <a:xfrm>
            <a:off x="295274" y="123825"/>
            <a:ext cx="1160144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Timeline for Budget Development</a:t>
            </a:r>
          </a:p>
        </p:txBody>
      </p:sp>
      <p:cxnSp>
        <p:nvCxnSpPr>
          <p:cNvPr id="4" name="Straight Connector 3">
            <a:extLst>
              <a:ext uri="{FF2B5EF4-FFF2-40B4-BE49-F238E27FC236}">
                <a16:creationId xmlns:a16="http://schemas.microsoft.com/office/drawing/2014/main" id="{D5D90500-8E31-48DA-BD0F-EEE6886BB9D5}"/>
              </a:ext>
            </a:extLst>
          </p:cNvPr>
          <p:cNvCxnSpPr>
            <a:cxnSpLocks/>
          </p:cNvCxnSpPr>
          <p:nvPr/>
        </p:nvCxnSpPr>
        <p:spPr>
          <a:xfrm>
            <a:off x="295275" y="779022"/>
            <a:ext cx="11601450" cy="0"/>
          </a:xfrm>
          <a:prstGeom prst="line">
            <a:avLst/>
          </a:prstGeom>
          <a:ln w="1270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graphicFrame>
        <p:nvGraphicFramePr>
          <p:cNvPr id="6" name="Table 6">
            <a:extLst>
              <a:ext uri="{FF2B5EF4-FFF2-40B4-BE49-F238E27FC236}">
                <a16:creationId xmlns:a16="http://schemas.microsoft.com/office/drawing/2014/main" id="{BBEF58AF-16B5-46E9-958E-D485074258A8}"/>
              </a:ext>
            </a:extLst>
          </p:cNvPr>
          <p:cNvGraphicFramePr>
            <a:graphicFrameLocks noGrp="1"/>
          </p:cNvGraphicFramePr>
          <p:nvPr>
            <p:extLst>
              <p:ext uri="{D42A27DB-BD31-4B8C-83A1-F6EECF244321}">
                <p14:modId xmlns:p14="http://schemas.microsoft.com/office/powerpoint/2010/main" val="2831541070"/>
              </p:ext>
            </p:extLst>
          </p:nvPr>
        </p:nvGraphicFramePr>
        <p:xfrm>
          <a:off x="381000" y="1438785"/>
          <a:ext cx="11430000" cy="4043680"/>
        </p:xfrm>
        <a:graphic>
          <a:graphicData uri="http://schemas.openxmlformats.org/drawingml/2006/table">
            <a:tbl>
              <a:tblPr firstRow="1" bandRow="1">
                <a:tableStyleId>{9D7B26C5-4107-4FEC-AEDC-1716B250A1EF}</a:tableStyleId>
              </a:tblPr>
              <a:tblGrid>
                <a:gridCol w="2710916">
                  <a:extLst>
                    <a:ext uri="{9D8B030D-6E8A-4147-A177-3AD203B41FA5}">
                      <a16:colId xmlns:a16="http://schemas.microsoft.com/office/drawing/2014/main" val="194827210"/>
                    </a:ext>
                  </a:extLst>
                </a:gridCol>
                <a:gridCol w="8719084">
                  <a:extLst>
                    <a:ext uri="{9D8B030D-6E8A-4147-A177-3AD203B41FA5}">
                      <a16:colId xmlns:a16="http://schemas.microsoft.com/office/drawing/2014/main" val="285465764"/>
                    </a:ext>
                  </a:extLst>
                </a:gridCol>
              </a:tblGrid>
              <a:tr h="370840">
                <a:tc>
                  <a:txBody>
                    <a:bodyPr/>
                    <a:lstStyle/>
                    <a:p>
                      <a:r>
                        <a:rPr lang="en-US" dirty="0">
                          <a:latin typeface="Palatino Linotype" panose="02040502050505030304" pitchFamily="18" charset="0"/>
                        </a:rPr>
                        <a:t>Time Frame</a:t>
                      </a:r>
                    </a:p>
                  </a:txBody>
                  <a:tcPr/>
                </a:tc>
                <a:tc>
                  <a:txBody>
                    <a:bodyPr/>
                    <a:lstStyle/>
                    <a:p>
                      <a:r>
                        <a:rPr lang="en-US" dirty="0">
                          <a:latin typeface="Palatino Linotype" panose="02040502050505030304" pitchFamily="18" charset="0"/>
                        </a:rPr>
                        <a:t>Activity</a:t>
                      </a:r>
                    </a:p>
                  </a:txBody>
                  <a:tcPr/>
                </a:tc>
                <a:extLst>
                  <a:ext uri="{0D108BD9-81ED-4DB2-BD59-A6C34878D82A}">
                    <a16:rowId xmlns:a16="http://schemas.microsoft.com/office/drawing/2014/main" val="4077567598"/>
                  </a:ext>
                </a:extLst>
              </a:tr>
              <a:tr h="370840">
                <a:tc>
                  <a:txBody>
                    <a:bodyPr/>
                    <a:lstStyle/>
                    <a:p>
                      <a:r>
                        <a:rPr lang="en-US" b="1" dirty="0">
                          <a:latin typeface="Palatino Linotype" panose="02040502050505030304" pitchFamily="18" charset="0"/>
                        </a:rPr>
                        <a:t>2020</a:t>
                      </a:r>
                    </a:p>
                    <a:p>
                      <a:r>
                        <a:rPr lang="en-US" dirty="0">
                          <a:latin typeface="Palatino Linotype" panose="02040502050505030304" pitchFamily="18" charset="0"/>
                        </a:rPr>
                        <a:t>November – December</a:t>
                      </a:r>
                    </a:p>
                  </a:txBody>
                  <a:tcPr/>
                </a:tc>
                <a:tc>
                  <a:txBody>
                    <a:bodyPr/>
                    <a:lstStyle/>
                    <a:p>
                      <a:endParaRPr lang="en-US" dirty="0">
                        <a:latin typeface="Palatino Linotype" panose="02040502050505030304" pitchFamily="18" charset="0"/>
                      </a:endParaRPr>
                    </a:p>
                    <a:p>
                      <a:r>
                        <a:rPr lang="en-US" dirty="0">
                          <a:latin typeface="Palatino Linotype" panose="02040502050505030304" pitchFamily="18" charset="0"/>
                        </a:rPr>
                        <a:t>Governance Committee Meetings and Budget Hearings Begin</a:t>
                      </a:r>
                    </a:p>
                  </a:txBody>
                  <a:tcPr/>
                </a:tc>
                <a:extLst>
                  <a:ext uri="{0D108BD9-81ED-4DB2-BD59-A6C34878D82A}">
                    <a16:rowId xmlns:a16="http://schemas.microsoft.com/office/drawing/2014/main" val="3946294905"/>
                  </a:ext>
                </a:extLst>
              </a:tr>
              <a:tr h="370840">
                <a:tc>
                  <a:txBody>
                    <a:bodyPr/>
                    <a:lstStyle/>
                    <a:p>
                      <a:r>
                        <a:rPr lang="en-US" b="1" dirty="0">
                          <a:latin typeface="Palatino Linotype" panose="02040502050505030304" pitchFamily="18" charset="0"/>
                        </a:rPr>
                        <a:t>2021</a:t>
                      </a:r>
                    </a:p>
                    <a:p>
                      <a:r>
                        <a:rPr lang="en-US" dirty="0">
                          <a:latin typeface="Palatino Linotype" panose="02040502050505030304" pitchFamily="18" charset="0"/>
                        </a:rPr>
                        <a:t>January – February</a:t>
                      </a:r>
                    </a:p>
                  </a:txBody>
                  <a:tcPr/>
                </a:tc>
                <a:tc>
                  <a:txBody>
                    <a:bodyPr/>
                    <a:lstStyle/>
                    <a:p>
                      <a:endParaRPr lang="en-US" dirty="0">
                        <a:latin typeface="Palatino Linotype" panose="02040502050505030304" pitchFamily="18" charset="0"/>
                      </a:endParaRPr>
                    </a:p>
                    <a:p>
                      <a:r>
                        <a:rPr lang="en-US" dirty="0">
                          <a:latin typeface="Palatino Linotype" panose="02040502050505030304" pitchFamily="18" charset="0"/>
                        </a:rPr>
                        <a:t>Primary Unit Budget Request Submissions &amp; Discussions</a:t>
                      </a:r>
                    </a:p>
                  </a:txBody>
                  <a:tcPr/>
                </a:tc>
                <a:extLst>
                  <a:ext uri="{0D108BD9-81ED-4DB2-BD59-A6C34878D82A}">
                    <a16:rowId xmlns:a16="http://schemas.microsoft.com/office/drawing/2014/main" val="4048721223"/>
                  </a:ext>
                </a:extLst>
              </a:tr>
              <a:tr h="370840">
                <a:tc>
                  <a:txBody>
                    <a:bodyPr/>
                    <a:lstStyle/>
                    <a:p>
                      <a:r>
                        <a:rPr lang="en-US" dirty="0">
                          <a:latin typeface="Palatino Linotype" panose="02040502050505030304" pitchFamily="18" charset="0"/>
                        </a:rPr>
                        <a:t>February – March </a:t>
                      </a:r>
                    </a:p>
                  </a:txBody>
                  <a:tcPr/>
                </a:tc>
                <a:tc>
                  <a:txBody>
                    <a:bodyPr/>
                    <a:lstStyle/>
                    <a:p>
                      <a:r>
                        <a:rPr lang="en-US" dirty="0">
                          <a:latin typeface="Palatino Linotype" panose="02040502050505030304" pitchFamily="18" charset="0"/>
                        </a:rPr>
                        <a:t>Operating Allocation Committee review</a:t>
                      </a:r>
                      <a:r>
                        <a:rPr lang="en-US" baseline="0" dirty="0">
                          <a:latin typeface="Palatino Linotype" panose="02040502050505030304" pitchFamily="18" charset="0"/>
                        </a:rPr>
                        <a:t> fixed cost budget requests</a:t>
                      </a:r>
                      <a:endParaRPr lang="en-US" dirty="0">
                        <a:latin typeface="Palatino Linotype" panose="02040502050505030304" pitchFamily="18" charset="0"/>
                      </a:endParaRPr>
                    </a:p>
                  </a:txBody>
                  <a:tcPr/>
                </a:tc>
                <a:extLst>
                  <a:ext uri="{0D108BD9-81ED-4DB2-BD59-A6C34878D82A}">
                    <a16:rowId xmlns:a16="http://schemas.microsoft.com/office/drawing/2014/main" val="3546237637"/>
                  </a:ext>
                </a:extLst>
              </a:tr>
              <a:tr h="370840">
                <a:tc>
                  <a:txBody>
                    <a:bodyPr/>
                    <a:lstStyle/>
                    <a:p>
                      <a:r>
                        <a:rPr lang="en-US" dirty="0">
                          <a:latin typeface="Palatino Linotype" panose="02040502050505030304" pitchFamily="18" charset="0"/>
                        </a:rPr>
                        <a:t>March – April </a:t>
                      </a:r>
                    </a:p>
                  </a:txBody>
                  <a:tcPr/>
                </a:tc>
                <a:tc>
                  <a:txBody>
                    <a:bodyPr/>
                    <a:lstStyle/>
                    <a:p>
                      <a:r>
                        <a:rPr lang="en-US" dirty="0">
                          <a:latin typeface="Palatino Linotype" panose="02040502050505030304" pitchFamily="18" charset="0"/>
                        </a:rPr>
                        <a:t>OAC provide</a:t>
                      </a:r>
                      <a:r>
                        <a:rPr lang="en-US" baseline="0" dirty="0">
                          <a:latin typeface="Palatino Linotype" panose="02040502050505030304" pitchFamily="18" charset="0"/>
                        </a:rPr>
                        <a:t> fixed cost recommendations to BEC</a:t>
                      </a:r>
                      <a:endParaRPr lang="en-US" dirty="0">
                        <a:latin typeface="Palatino Linotype" panose="02040502050505030304" pitchFamily="18" charset="0"/>
                      </a:endParaRPr>
                    </a:p>
                    <a:p>
                      <a:r>
                        <a:rPr lang="en-US" dirty="0">
                          <a:latin typeface="Palatino Linotype" panose="02040502050505030304" pitchFamily="18" charset="0"/>
                        </a:rPr>
                        <a:t>Budget Recommendations sent to Campus Leadership</a:t>
                      </a:r>
                    </a:p>
                  </a:txBody>
                  <a:tcPr/>
                </a:tc>
                <a:extLst>
                  <a:ext uri="{0D108BD9-81ED-4DB2-BD59-A6C34878D82A}">
                    <a16:rowId xmlns:a16="http://schemas.microsoft.com/office/drawing/2014/main" val="4174993128"/>
                  </a:ext>
                </a:extLst>
              </a:tr>
              <a:tr h="370840">
                <a:tc>
                  <a:txBody>
                    <a:bodyPr/>
                    <a:lstStyle/>
                    <a:p>
                      <a:r>
                        <a:rPr lang="en-US" dirty="0">
                          <a:latin typeface="Palatino Linotype" panose="02040502050505030304" pitchFamily="18" charset="0"/>
                        </a:rPr>
                        <a:t>Early May</a:t>
                      </a:r>
                    </a:p>
                  </a:txBody>
                  <a:tcPr/>
                </a:tc>
                <a:tc>
                  <a:txBody>
                    <a:bodyPr/>
                    <a:lstStyle/>
                    <a:p>
                      <a:r>
                        <a:rPr lang="en-US" dirty="0">
                          <a:latin typeface="Palatino Linotype" panose="02040502050505030304" pitchFamily="18" charset="0"/>
                        </a:rPr>
                        <a:t>Campus Leadership communicate BEC Budget Recommendations with the Board of Regents and campus governance groups</a:t>
                      </a:r>
                    </a:p>
                  </a:txBody>
                  <a:tcPr/>
                </a:tc>
                <a:extLst>
                  <a:ext uri="{0D108BD9-81ED-4DB2-BD59-A6C34878D82A}">
                    <a16:rowId xmlns:a16="http://schemas.microsoft.com/office/drawing/2014/main" val="3187029750"/>
                  </a:ext>
                </a:extLst>
              </a:tr>
              <a:tr h="370840">
                <a:tc>
                  <a:txBody>
                    <a:bodyPr/>
                    <a:lstStyle/>
                    <a:p>
                      <a:r>
                        <a:rPr lang="en-US" dirty="0">
                          <a:latin typeface="Palatino Linotype" panose="02040502050505030304" pitchFamily="18" charset="0"/>
                        </a:rPr>
                        <a:t>May – Early June</a:t>
                      </a:r>
                    </a:p>
                  </a:txBody>
                  <a:tcPr/>
                </a:tc>
                <a:tc>
                  <a:txBody>
                    <a:bodyPr/>
                    <a:lstStyle/>
                    <a:p>
                      <a:r>
                        <a:rPr lang="en-US" dirty="0">
                          <a:latin typeface="Palatino Linotype" panose="02040502050505030304" pitchFamily="18" charset="0"/>
                        </a:rPr>
                        <a:t>Active monitoring of enrollment, revenue, &amp; expenditure forecasts</a:t>
                      </a:r>
                    </a:p>
                  </a:txBody>
                  <a:tcPr/>
                </a:tc>
                <a:extLst>
                  <a:ext uri="{0D108BD9-81ED-4DB2-BD59-A6C34878D82A}">
                    <a16:rowId xmlns:a16="http://schemas.microsoft.com/office/drawing/2014/main" val="1144064815"/>
                  </a:ext>
                </a:extLst>
              </a:tr>
              <a:tr h="370840">
                <a:tc>
                  <a:txBody>
                    <a:bodyPr/>
                    <a:lstStyle/>
                    <a:p>
                      <a:r>
                        <a:rPr lang="en-US" sz="1800" kern="1200" dirty="0">
                          <a:solidFill>
                            <a:schemeClr val="tx1"/>
                          </a:solidFill>
                          <a:latin typeface="Palatino Linotype" panose="02040502050505030304" pitchFamily="18" charset="0"/>
                          <a:ea typeface="+mn-ea"/>
                          <a:cs typeface="+mn-cs"/>
                        </a:rPr>
                        <a:t>June</a:t>
                      </a:r>
                    </a:p>
                  </a:txBody>
                  <a:tcPr/>
                </a:tc>
                <a:tc>
                  <a:txBody>
                    <a:bodyPr/>
                    <a:lstStyle/>
                    <a:p>
                      <a:r>
                        <a:rPr lang="en-US" sz="1800" kern="1200" dirty="0">
                          <a:solidFill>
                            <a:schemeClr val="tx1"/>
                          </a:solidFill>
                          <a:latin typeface="Palatino Linotype" panose="02040502050505030304" pitchFamily="18" charset="0"/>
                          <a:ea typeface="+mn-ea"/>
                          <a:cs typeface="+mn-cs"/>
                        </a:rPr>
                        <a:t>Finalized Budget Presentation to Board of Regents</a:t>
                      </a:r>
                    </a:p>
                  </a:txBody>
                  <a:tcPr/>
                </a:tc>
                <a:extLst>
                  <a:ext uri="{0D108BD9-81ED-4DB2-BD59-A6C34878D82A}">
                    <a16:rowId xmlns:a16="http://schemas.microsoft.com/office/drawing/2014/main" val="3643617761"/>
                  </a:ext>
                </a:extLst>
              </a:tr>
            </a:tbl>
          </a:graphicData>
        </a:graphic>
      </p:graphicFrame>
    </p:spTree>
    <p:extLst>
      <p:ext uri="{BB962C8B-B14F-4D97-AF65-F5344CB8AC3E}">
        <p14:creationId xmlns:p14="http://schemas.microsoft.com/office/powerpoint/2010/main" val="2415350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cartoon character&#10;&#10;Description automatically generated">
            <a:extLst>
              <a:ext uri="{FF2B5EF4-FFF2-40B4-BE49-F238E27FC236}">
                <a16:creationId xmlns:a16="http://schemas.microsoft.com/office/drawing/2014/main" id="{2B5309AC-C28B-4CF8-9356-7A98E90021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62869" y="6198108"/>
            <a:ext cx="1239012" cy="481584"/>
          </a:xfrm>
          <a:prstGeom prst="rect">
            <a:avLst/>
          </a:prstGeom>
        </p:spPr>
      </p:pic>
      <p:sp>
        <p:nvSpPr>
          <p:cNvPr id="3" name="TextBox 2">
            <a:extLst>
              <a:ext uri="{FF2B5EF4-FFF2-40B4-BE49-F238E27FC236}">
                <a16:creationId xmlns:a16="http://schemas.microsoft.com/office/drawing/2014/main" id="{A26F684F-CC55-47DD-AF18-DC53B895164F}"/>
              </a:ext>
            </a:extLst>
          </p:cNvPr>
          <p:cNvSpPr txBox="1"/>
          <p:nvPr/>
        </p:nvSpPr>
        <p:spPr>
          <a:xfrm>
            <a:off x="295274" y="123825"/>
            <a:ext cx="1160144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Budget Governance Committees</a:t>
            </a:r>
          </a:p>
        </p:txBody>
      </p:sp>
      <p:cxnSp>
        <p:nvCxnSpPr>
          <p:cNvPr id="4" name="Straight Connector 3">
            <a:extLst>
              <a:ext uri="{FF2B5EF4-FFF2-40B4-BE49-F238E27FC236}">
                <a16:creationId xmlns:a16="http://schemas.microsoft.com/office/drawing/2014/main" id="{D5D90500-8E31-48DA-BD0F-EEE6886BB9D5}"/>
              </a:ext>
            </a:extLst>
          </p:cNvPr>
          <p:cNvCxnSpPr>
            <a:cxnSpLocks/>
          </p:cNvCxnSpPr>
          <p:nvPr/>
        </p:nvCxnSpPr>
        <p:spPr>
          <a:xfrm>
            <a:off x="295275" y="779022"/>
            <a:ext cx="11601450" cy="0"/>
          </a:xfrm>
          <a:prstGeom prst="line">
            <a:avLst/>
          </a:prstGeom>
          <a:ln w="1270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1640618-1BCE-4BC5-8538-466E717B2FFE}"/>
              </a:ext>
            </a:extLst>
          </p:cNvPr>
          <p:cNvSpPr txBox="1"/>
          <p:nvPr/>
        </p:nvSpPr>
        <p:spPr>
          <a:xfrm>
            <a:off x="1031240" y="1066800"/>
            <a:ext cx="10129520" cy="55399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Palatino Linotype" panose="02040502050505030304" pitchFamily="18" charset="0"/>
                <a:ea typeface="+mn-ea"/>
                <a:cs typeface="+mn-cs"/>
              </a:rPr>
              <a:t>Operating Allocation Committee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C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Co-Chairs: </a:t>
            </a: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Belinda Higginbotham</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Bursar</a:t>
            </a: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Kristi Smith</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Int. Chief Financial Officer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Brian Campbell </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Staff Senate Representative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Guy Jordan</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t>
            </a: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Chair, Faculty Senate Budget Committee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Ranjit T. </a:t>
            </a:r>
            <a:r>
              <a:rPr kumimoji="0" lang="en-US" sz="2000" b="1"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Koodali</a:t>
            </a: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Associate Provost for Research and Graduate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Eric Reed</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t>
            </a: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Chair, History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Chris Shook</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 Dean, Gordon Ford College of Business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Todd Stewart </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Director of Athletics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John </a:t>
            </a:r>
            <a:r>
              <a:rPr kumimoji="0" lang="en-US" sz="2000" b="1"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Sunnygard</a:t>
            </a: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Associate Provost for Global &amp; International Affairs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Amanda </a:t>
            </a:r>
            <a:r>
              <a:rPr kumimoji="0" lang="en-US" sz="2000" b="1"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Trabue</a:t>
            </a: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VP for Philanthropy &amp; Alumni Engagement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Robert Unseld </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Staff Representative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Bruce Schulte</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t>
            </a: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Associate VP for Strategy, Perf. &amp; Accountability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Jeppie</a:t>
            </a: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Sumpter</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t>
            </a: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Int. Assist. VP, Information Technology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*Denotes non-voting member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**Denotes Ex Officio appointment (with voting privileges)</a:t>
            </a:r>
          </a:p>
        </p:txBody>
      </p:sp>
    </p:spTree>
    <p:extLst>
      <p:ext uri="{BB962C8B-B14F-4D97-AF65-F5344CB8AC3E}">
        <p14:creationId xmlns:p14="http://schemas.microsoft.com/office/powerpoint/2010/main" val="3390835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cartoon character&#10;&#10;Description automatically generated">
            <a:extLst>
              <a:ext uri="{FF2B5EF4-FFF2-40B4-BE49-F238E27FC236}">
                <a16:creationId xmlns:a16="http://schemas.microsoft.com/office/drawing/2014/main" id="{2B5309AC-C28B-4CF8-9356-7A98E90021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62869" y="6198108"/>
            <a:ext cx="1239012" cy="481584"/>
          </a:xfrm>
          <a:prstGeom prst="rect">
            <a:avLst/>
          </a:prstGeom>
        </p:spPr>
      </p:pic>
      <p:sp>
        <p:nvSpPr>
          <p:cNvPr id="3" name="TextBox 2">
            <a:extLst>
              <a:ext uri="{FF2B5EF4-FFF2-40B4-BE49-F238E27FC236}">
                <a16:creationId xmlns:a16="http://schemas.microsoft.com/office/drawing/2014/main" id="{A26F684F-CC55-47DD-AF18-DC53B895164F}"/>
              </a:ext>
            </a:extLst>
          </p:cNvPr>
          <p:cNvSpPr txBox="1"/>
          <p:nvPr/>
        </p:nvSpPr>
        <p:spPr>
          <a:xfrm>
            <a:off x="295274" y="123825"/>
            <a:ext cx="1160144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Budget Governance Committees</a:t>
            </a:r>
          </a:p>
        </p:txBody>
      </p:sp>
      <p:cxnSp>
        <p:nvCxnSpPr>
          <p:cNvPr id="4" name="Straight Connector 3">
            <a:extLst>
              <a:ext uri="{FF2B5EF4-FFF2-40B4-BE49-F238E27FC236}">
                <a16:creationId xmlns:a16="http://schemas.microsoft.com/office/drawing/2014/main" id="{D5D90500-8E31-48DA-BD0F-EEE6886BB9D5}"/>
              </a:ext>
            </a:extLst>
          </p:cNvPr>
          <p:cNvCxnSpPr>
            <a:cxnSpLocks/>
          </p:cNvCxnSpPr>
          <p:nvPr/>
        </p:nvCxnSpPr>
        <p:spPr>
          <a:xfrm>
            <a:off x="295275" y="779022"/>
            <a:ext cx="11601450" cy="0"/>
          </a:xfrm>
          <a:prstGeom prst="line">
            <a:avLst/>
          </a:prstGeom>
          <a:ln w="1270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1640618-1BCE-4BC5-8538-466E717B2FFE}"/>
              </a:ext>
            </a:extLst>
          </p:cNvPr>
          <p:cNvSpPr txBox="1"/>
          <p:nvPr/>
        </p:nvSpPr>
        <p:spPr>
          <a:xfrm>
            <a:off x="1031240" y="1066800"/>
            <a:ext cx="10129520" cy="57554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Palatino Linotype" panose="02040502050505030304" pitchFamily="18" charset="0"/>
                <a:ea typeface="+mn-ea"/>
                <a:cs typeface="+mn-cs"/>
              </a:rPr>
              <a:t>Capital Allocation Committee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C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Chairs: </a:t>
            </a: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Bryan Russell</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Chief Facilities Officer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Greg Arbuckle</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t>
            </a: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Dean, Ogden College of Science &amp; Engineering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Craig Biggs</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t>
            </a: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Associate Athletic Director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Ken Branch</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t>
            </a: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Director of Facilities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Mark Ciampa</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t>
            </a: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Faculty Representative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Susann E. </a:t>
            </a:r>
            <a:r>
              <a:rPr kumimoji="0" lang="en-US" sz="2000" b="1"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deVries</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 Dean, University Libraries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Amy Fugate</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t>
            </a: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Director of Accounting &amp; Financial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Larry Snyder </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Dean, Potter College of Arts &amp; Letters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Jessica </a:t>
            </a:r>
            <a:r>
              <a:rPr kumimoji="0" lang="en-US" sz="2000" b="1"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Steenbergen</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t>
            </a: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Scheduling Applications Coordinator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Doug Tate </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Staff Representative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Jennifer Tougas</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t>
            </a: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Int. Assistant VP for Business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Travis Wilson</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t>
            </a: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Chair, Applied Human Sciences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*Denotes non-voting member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**Denotes Ex Officio appointment (with voting privileges)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***Denotes 1 year membership</a:t>
            </a:r>
          </a:p>
        </p:txBody>
      </p:sp>
    </p:spTree>
    <p:extLst>
      <p:ext uri="{BB962C8B-B14F-4D97-AF65-F5344CB8AC3E}">
        <p14:creationId xmlns:p14="http://schemas.microsoft.com/office/powerpoint/2010/main" val="1584112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cartoon character&#10;&#10;Description automatically generated">
            <a:extLst>
              <a:ext uri="{FF2B5EF4-FFF2-40B4-BE49-F238E27FC236}">
                <a16:creationId xmlns:a16="http://schemas.microsoft.com/office/drawing/2014/main" id="{2B5309AC-C28B-4CF8-9356-7A98E90021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62869" y="6198108"/>
            <a:ext cx="1239012" cy="481584"/>
          </a:xfrm>
          <a:prstGeom prst="rect">
            <a:avLst/>
          </a:prstGeom>
        </p:spPr>
      </p:pic>
      <p:sp>
        <p:nvSpPr>
          <p:cNvPr id="3" name="TextBox 2">
            <a:extLst>
              <a:ext uri="{FF2B5EF4-FFF2-40B4-BE49-F238E27FC236}">
                <a16:creationId xmlns:a16="http://schemas.microsoft.com/office/drawing/2014/main" id="{A26F684F-CC55-47DD-AF18-DC53B895164F}"/>
              </a:ext>
            </a:extLst>
          </p:cNvPr>
          <p:cNvSpPr txBox="1"/>
          <p:nvPr/>
        </p:nvSpPr>
        <p:spPr>
          <a:xfrm>
            <a:off x="295274" y="123825"/>
            <a:ext cx="1160144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Budget Governance Committees</a:t>
            </a:r>
          </a:p>
        </p:txBody>
      </p:sp>
      <p:cxnSp>
        <p:nvCxnSpPr>
          <p:cNvPr id="4" name="Straight Connector 3">
            <a:extLst>
              <a:ext uri="{FF2B5EF4-FFF2-40B4-BE49-F238E27FC236}">
                <a16:creationId xmlns:a16="http://schemas.microsoft.com/office/drawing/2014/main" id="{D5D90500-8E31-48DA-BD0F-EEE6886BB9D5}"/>
              </a:ext>
            </a:extLst>
          </p:cNvPr>
          <p:cNvCxnSpPr>
            <a:cxnSpLocks/>
          </p:cNvCxnSpPr>
          <p:nvPr/>
        </p:nvCxnSpPr>
        <p:spPr>
          <a:xfrm>
            <a:off x="295275" y="779022"/>
            <a:ext cx="11601450" cy="0"/>
          </a:xfrm>
          <a:prstGeom prst="line">
            <a:avLst/>
          </a:prstGeom>
          <a:ln w="1270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1640618-1BCE-4BC5-8538-466E717B2FFE}"/>
              </a:ext>
            </a:extLst>
          </p:cNvPr>
          <p:cNvSpPr txBox="1"/>
          <p:nvPr/>
        </p:nvSpPr>
        <p:spPr>
          <a:xfrm>
            <a:off x="1031240" y="1066800"/>
            <a:ext cx="10129520" cy="52322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Palatino Linotype" panose="02040502050505030304" pitchFamily="18" charset="0"/>
                <a:ea typeface="+mn-ea"/>
                <a:cs typeface="+mn-cs"/>
              </a:rPr>
              <a:t>Budget Executive Committee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C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Co-Chairs: </a:t>
            </a: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Cheryl Stevens</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Provost</a:t>
            </a: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Susan Howarth</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Executive Vice President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Kirk Atkinson </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Faculty Senate Representative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Tania Basta </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Dean, College of Health &amp; Human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Brian Dinning </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Staff Representative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Holli Drummond </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Faculty Representative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Mike Loftis</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 Chair, Staff Senate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Ethan Logan </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VP, Enrollment &amp; Student Experience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Corinne Murphy </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Dean, College of Education &amp; Behavioral Sciences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Abbey Norvell </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Student Government Association Representative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Julie </a:t>
            </a:r>
            <a:r>
              <a:rPr kumimoji="0" lang="en-US" sz="2000" b="1"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Shadoan</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t>
            </a: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Chair, Faculty Senate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Ladonna </a:t>
            </a:r>
            <a:r>
              <a:rPr kumimoji="0" lang="en-US" sz="2000" b="1"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Hunton</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t>
            </a:r>
            <a:r>
              <a:rPr kumimoji="0" lang="en-US" sz="2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Associate VP for Academic Budget &amp; Administration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*Denotes non-voting member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**Denotes Ex Officio appointment (with voting privileges)</a:t>
            </a:r>
          </a:p>
        </p:txBody>
      </p:sp>
    </p:spTree>
    <p:extLst>
      <p:ext uri="{BB962C8B-B14F-4D97-AF65-F5344CB8AC3E}">
        <p14:creationId xmlns:p14="http://schemas.microsoft.com/office/powerpoint/2010/main" val="1284817736"/>
      </p:ext>
    </p:extLst>
  </p:cSld>
  <p:clrMapOvr>
    <a:masterClrMapping/>
  </p:clrMapOvr>
</p:sld>
</file>

<file path=ppt/theme/theme1.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3108</TotalTime>
  <Words>1887</Words>
  <Application>Microsoft Office PowerPoint</Application>
  <PresentationFormat>Widescreen</PresentationFormat>
  <Paragraphs>486</Paragraphs>
  <Slides>38</Slides>
  <Notes>0</Notes>
  <HiddenSlides>2</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Arial</vt:lpstr>
      <vt:lpstr>Calibri</vt:lpstr>
      <vt:lpstr>Calibri Light</vt:lpstr>
      <vt:lpstr>Palatino Linotype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Beka Russell</dc:creator>
  <cp:lastModifiedBy>Green, Carolyn</cp:lastModifiedBy>
  <cp:revision>165</cp:revision>
  <cp:lastPrinted>2021-06-17T12:16:29Z</cp:lastPrinted>
  <dcterms:created xsi:type="dcterms:W3CDTF">2020-06-22T14:27:14Z</dcterms:created>
  <dcterms:modified xsi:type="dcterms:W3CDTF">2022-07-20T18:53:39Z</dcterms:modified>
</cp:coreProperties>
</file>